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293" r:id="rId2"/>
    <p:sldId id="295" r:id="rId3"/>
    <p:sldId id="298" r:id="rId4"/>
    <p:sldId id="296" r:id="rId5"/>
    <p:sldId id="297" r:id="rId6"/>
    <p:sldId id="299" r:id="rId7"/>
    <p:sldId id="300" r:id="rId8"/>
    <p:sldId id="301" r:id="rId9"/>
    <p:sldId id="302" r:id="rId10"/>
    <p:sldId id="304" r:id="rId11"/>
    <p:sldId id="308" r:id="rId12"/>
    <p:sldId id="303" r:id="rId13"/>
    <p:sldId id="309" r:id="rId14"/>
    <p:sldId id="305" r:id="rId15"/>
    <p:sldId id="310" r:id="rId16"/>
    <p:sldId id="306" r:id="rId17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Secção Predefinida" id="{FC83CCAC-A80E-48A8-A207-FEA45F49A81F}">
          <p14:sldIdLst>
            <p14:sldId id="293"/>
            <p14:sldId id="295"/>
            <p14:sldId id="298"/>
            <p14:sldId id="296"/>
          </p14:sldIdLst>
        </p14:section>
        <p14:section name="Secção Sem Título" id="{8325DED7-3E43-4BDC-8CA5-36AF4ECFD46A}">
          <p14:sldIdLst>
            <p14:sldId id="297"/>
            <p14:sldId id="299"/>
            <p14:sldId id="300"/>
            <p14:sldId id="301"/>
            <p14:sldId id="302"/>
            <p14:sldId id="304"/>
            <p14:sldId id="308"/>
            <p14:sldId id="303"/>
            <p14:sldId id="309"/>
            <p14:sldId id="305"/>
            <p14:sldId id="310"/>
            <p14:sldId id="30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C2FFA5D-87B4-456A-9821-1D502468CF0F}" styleName="Estilo com Tema 1 - Destaqu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00" autoAdjust="0"/>
    <p:restoredTop sz="99500" autoAdjust="0"/>
  </p:normalViewPr>
  <p:slideViewPr>
    <p:cSldViewPr>
      <p:cViewPr>
        <p:scale>
          <a:sx n="80" d="100"/>
          <a:sy n="80" d="100"/>
        </p:scale>
        <p:origin x="-1080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931700-BEDA-4013-B3F2-A3D4D969F226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E449B72F-3886-4066-A67B-E2873DEECAD6}">
      <dgm:prSet phldrT="[Texto]" custT="1"/>
      <dgm:spPr/>
      <dgm:t>
        <a:bodyPr/>
        <a:lstStyle/>
        <a:p>
          <a:r>
            <a:rPr lang="pt-PT" sz="1800" dirty="0" smtClean="0"/>
            <a:t>A </a:t>
          </a:r>
          <a:r>
            <a:rPr lang="pt-PT" sz="1800" b="1" dirty="0" smtClean="0"/>
            <a:t>demência</a:t>
          </a:r>
          <a:r>
            <a:rPr lang="pt-PT" sz="1800" dirty="0" smtClean="0"/>
            <a:t> enquanto doença crónica é cada vez mais prevalente em Portugal – 153.000 idosos.</a:t>
          </a:r>
        </a:p>
        <a:p>
          <a:r>
            <a:rPr lang="pt-PT" sz="1800" dirty="0" smtClean="0"/>
            <a:t>(Alzheimer Portugal, 2009)</a:t>
          </a:r>
          <a:endParaRPr lang="pt-PT" sz="1800" dirty="0"/>
        </a:p>
      </dgm:t>
    </dgm:pt>
    <dgm:pt modelId="{5B7A6056-1720-497D-91B0-2037E0D0A26B}" type="parTrans" cxnId="{C4516071-CE5E-49C7-B5CE-7D2EE8A81C94}">
      <dgm:prSet/>
      <dgm:spPr/>
      <dgm:t>
        <a:bodyPr/>
        <a:lstStyle/>
        <a:p>
          <a:endParaRPr lang="pt-PT"/>
        </a:p>
      </dgm:t>
    </dgm:pt>
    <dgm:pt modelId="{E64DEBAA-F880-4579-B319-2788E0B8A5EB}" type="sibTrans" cxnId="{C4516071-CE5E-49C7-B5CE-7D2EE8A81C94}">
      <dgm:prSet/>
      <dgm:spPr/>
      <dgm:t>
        <a:bodyPr/>
        <a:lstStyle/>
        <a:p>
          <a:endParaRPr lang="pt-PT"/>
        </a:p>
      </dgm:t>
    </dgm:pt>
    <dgm:pt modelId="{5FB91C39-E89E-42CE-8C88-8B35FB1C62C6}">
      <dgm:prSet phldrT="[Texto]"/>
      <dgm:spPr/>
      <dgm:t>
        <a:bodyPr/>
        <a:lstStyle/>
        <a:p>
          <a:r>
            <a:rPr lang="pt-PT" dirty="0" smtClean="0"/>
            <a:t>Estudos evidenciam a demência como </a:t>
          </a:r>
          <a:r>
            <a:rPr lang="pt-PT" b="1" dirty="0" smtClean="0"/>
            <a:t>factor de risco para o abuso </a:t>
          </a:r>
          <a:r>
            <a:rPr lang="pt-PT" dirty="0" smtClean="0"/>
            <a:t>por parte do familiar cuidador </a:t>
          </a:r>
        </a:p>
        <a:p>
          <a:r>
            <a:rPr lang="pt-PT" dirty="0" smtClean="0"/>
            <a:t>(</a:t>
          </a:r>
          <a:r>
            <a:rPr lang="pt-PT" dirty="0" err="1" smtClean="0"/>
            <a:t>Cooney</a:t>
          </a:r>
          <a:r>
            <a:rPr lang="pt-PT" dirty="0" smtClean="0"/>
            <a:t>, 2006; </a:t>
          </a:r>
          <a:r>
            <a:rPr lang="pt-PT" dirty="0" err="1" smtClean="0"/>
            <a:t>Owens</a:t>
          </a:r>
          <a:r>
            <a:rPr lang="pt-PT" dirty="0" smtClean="0"/>
            <a:t> &amp; </a:t>
          </a:r>
          <a:r>
            <a:rPr lang="pt-PT" dirty="0" err="1" smtClean="0"/>
            <a:t>Cooper</a:t>
          </a:r>
          <a:r>
            <a:rPr lang="pt-PT" dirty="0" smtClean="0"/>
            <a:t>, 2010). </a:t>
          </a:r>
          <a:endParaRPr lang="pt-PT" dirty="0"/>
        </a:p>
      </dgm:t>
    </dgm:pt>
    <dgm:pt modelId="{ADE2610A-8D78-47C3-9C3D-C3923AC7D02C}" type="parTrans" cxnId="{2CF882DF-923C-4919-AD97-90C2B57B43EB}">
      <dgm:prSet/>
      <dgm:spPr/>
      <dgm:t>
        <a:bodyPr/>
        <a:lstStyle/>
        <a:p>
          <a:endParaRPr lang="pt-PT"/>
        </a:p>
      </dgm:t>
    </dgm:pt>
    <dgm:pt modelId="{EDD42FAD-A441-4D41-9BD4-606F094A1719}" type="sibTrans" cxnId="{2CF882DF-923C-4919-AD97-90C2B57B43EB}">
      <dgm:prSet/>
      <dgm:spPr/>
      <dgm:t>
        <a:bodyPr/>
        <a:lstStyle/>
        <a:p>
          <a:endParaRPr lang="pt-PT"/>
        </a:p>
      </dgm:t>
    </dgm:pt>
    <dgm:pt modelId="{9DED2AA8-1BC2-492C-A6B6-AC9E35C4F851}">
      <dgm:prSet phldrT="[Texto]"/>
      <dgm:spPr/>
      <dgm:t>
        <a:bodyPr/>
        <a:lstStyle/>
        <a:p>
          <a:r>
            <a:rPr lang="pt-PT" dirty="0" smtClean="0"/>
            <a:t>Os </a:t>
          </a:r>
          <a:r>
            <a:rPr lang="pt-PT" b="1" dirty="0" smtClean="0"/>
            <a:t>enfermeiros</a:t>
          </a:r>
          <a:r>
            <a:rPr lang="pt-PT" dirty="0" smtClean="0"/>
            <a:t> como profissionais de saúde têm responsabilidades na prevenção e intervenção no abuso às pessoas idosas (Gonçalves, 2006; WHO, 2008).</a:t>
          </a:r>
          <a:endParaRPr lang="pt-PT" dirty="0"/>
        </a:p>
      </dgm:t>
    </dgm:pt>
    <dgm:pt modelId="{8885B44E-D8D4-4DA0-8A5A-A9ED2CF2A05C}" type="parTrans" cxnId="{2F12E861-6ADA-4E07-80D7-BD6BC9B4CEEF}">
      <dgm:prSet/>
      <dgm:spPr/>
      <dgm:t>
        <a:bodyPr/>
        <a:lstStyle/>
        <a:p>
          <a:endParaRPr lang="pt-PT"/>
        </a:p>
      </dgm:t>
    </dgm:pt>
    <dgm:pt modelId="{DAA720DB-5706-4DAE-AD3B-FDCE382AD09F}" type="sibTrans" cxnId="{2F12E861-6ADA-4E07-80D7-BD6BC9B4CEEF}">
      <dgm:prSet/>
      <dgm:spPr/>
      <dgm:t>
        <a:bodyPr/>
        <a:lstStyle/>
        <a:p>
          <a:endParaRPr lang="pt-PT"/>
        </a:p>
      </dgm:t>
    </dgm:pt>
    <dgm:pt modelId="{703C938F-863E-4A64-875E-737DD6CFE7F5}" type="pres">
      <dgm:prSet presAssocID="{38931700-BEDA-4013-B3F2-A3D4D969F226}" presName="CompostProcess" presStyleCnt="0">
        <dgm:presLayoutVars>
          <dgm:dir/>
          <dgm:resizeHandles val="exact"/>
        </dgm:presLayoutVars>
      </dgm:prSet>
      <dgm:spPr/>
    </dgm:pt>
    <dgm:pt modelId="{13F853A6-7F91-44C4-92ED-AC5FB08885B1}" type="pres">
      <dgm:prSet presAssocID="{38931700-BEDA-4013-B3F2-A3D4D969F226}" presName="arrow" presStyleLbl="bgShp" presStyleIdx="0" presStyleCnt="1"/>
      <dgm:spPr/>
    </dgm:pt>
    <dgm:pt modelId="{69A9AF5D-7E02-4FD7-B90E-E541B3C676CF}" type="pres">
      <dgm:prSet presAssocID="{38931700-BEDA-4013-B3F2-A3D4D969F226}" presName="linearProcess" presStyleCnt="0"/>
      <dgm:spPr/>
    </dgm:pt>
    <dgm:pt modelId="{5C11D161-4054-4E1D-8822-71016507B273}" type="pres">
      <dgm:prSet presAssocID="{E449B72F-3886-4066-A67B-E2873DEECAD6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3A13DD7A-F94E-456C-97B2-DEE2EF559836}" type="pres">
      <dgm:prSet presAssocID="{E64DEBAA-F880-4579-B319-2788E0B8A5EB}" presName="sibTrans" presStyleCnt="0"/>
      <dgm:spPr/>
    </dgm:pt>
    <dgm:pt modelId="{621CDDDE-D77F-4475-874A-8951E4912293}" type="pres">
      <dgm:prSet presAssocID="{5FB91C39-E89E-42CE-8C88-8B35FB1C62C6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AFCDF9FB-30F4-4D6C-B79B-B3C59DA7C5E4}" type="pres">
      <dgm:prSet presAssocID="{EDD42FAD-A441-4D41-9BD4-606F094A1719}" presName="sibTrans" presStyleCnt="0"/>
      <dgm:spPr/>
    </dgm:pt>
    <dgm:pt modelId="{57D66738-C12B-44C1-B87A-1863FBD6736D}" type="pres">
      <dgm:prSet presAssocID="{9DED2AA8-1BC2-492C-A6B6-AC9E35C4F851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C4516071-CE5E-49C7-B5CE-7D2EE8A81C94}" srcId="{38931700-BEDA-4013-B3F2-A3D4D969F226}" destId="{E449B72F-3886-4066-A67B-E2873DEECAD6}" srcOrd="0" destOrd="0" parTransId="{5B7A6056-1720-497D-91B0-2037E0D0A26B}" sibTransId="{E64DEBAA-F880-4579-B319-2788E0B8A5EB}"/>
    <dgm:cxn modelId="{2CF882DF-923C-4919-AD97-90C2B57B43EB}" srcId="{38931700-BEDA-4013-B3F2-A3D4D969F226}" destId="{5FB91C39-E89E-42CE-8C88-8B35FB1C62C6}" srcOrd="1" destOrd="0" parTransId="{ADE2610A-8D78-47C3-9C3D-C3923AC7D02C}" sibTransId="{EDD42FAD-A441-4D41-9BD4-606F094A1719}"/>
    <dgm:cxn modelId="{B19D7125-5601-46FB-B3CF-1F14C9C6FB53}" type="presOf" srcId="{9DED2AA8-1BC2-492C-A6B6-AC9E35C4F851}" destId="{57D66738-C12B-44C1-B87A-1863FBD6736D}" srcOrd="0" destOrd="0" presId="urn:microsoft.com/office/officeart/2005/8/layout/hProcess9"/>
    <dgm:cxn modelId="{019D1282-59A4-4ECE-818A-B869E42BAF7C}" type="presOf" srcId="{38931700-BEDA-4013-B3F2-A3D4D969F226}" destId="{703C938F-863E-4A64-875E-737DD6CFE7F5}" srcOrd="0" destOrd="0" presId="urn:microsoft.com/office/officeart/2005/8/layout/hProcess9"/>
    <dgm:cxn modelId="{D05BDDFE-475F-4FE4-BB27-A9293F012FDC}" type="presOf" srcId="{5FB91C39-E89E-42CE-8C88-8B35FB1C62C6}" destId="{621CDDDE-D77F-4475-874A-8951E4912293}" srcOrd="0" destOrd="0" presId="urn:microsoft.com/office/officeart/2005/8/layout/hProcess9"/>
    <dgm:cxn modelId="{2F12E861-6ADA-4E07-80D7-BD6BC9B4CEEF}" srcId="{38931700-BEDA-4013-B3F2-A3D4D969F226}" destId="{9DED2AA8-1BC2-492C-A6B6-AC9E35C4F851}" srcOrd="2" destOrd="0" parTransId="{8885B44E-D8D4-4DA0-8A5A-A9ED2CF2A05C}" sibTransId="{DAA720DB-5706-4DAE-AD3B-FDCE382AD09F}"/>
    <dgm:cxn modelId="{381EB7C6-6A5C-440F-8A9A-1C62543E972E}" type="presOf" srcId="{E449B72F-3886-4066-A67B-E2873DEECAD6}" destId="{5C11D161-4054-4E1D-8822-71016507B273}" srcOrd="0" destOrd="0" presId="urn:microsoft.com/office/officeart/2005/8/layout/hProcess9"/>
    <dgm:cxn modelId="{02F5DB2F-AD6F-41AB-8566-AE3060A2C590}" type="presParOf" srcId="{703C938F-863E-4A64-875E-737DD6CFE7F5}" destId="{13F853A6-7F91-44C4-92ED-AC5FB08885B1}" srcOrd="0" destOrd="0" presId="urn:microsoft.com/office/officeart/2005/8/layout/hProcess9"/>
    <dgm:cxn modelId="{F379D814-7BF2-4C1A-BF80-78905640FD4F}" type="presParOf" srcId="{703C938F-863E-4A64-875E-737DD6CFE7F5}" destId="{69A9AF5D-7E02-4FD7-B90E-E541B3C676CF}" srcOrd="1" destOrd="0" presId="urn:microsoft.com/office/officeart/2005/8/layout/hProcess9"/>
    <dgm:cxn modelId="{1DA5D4F1-FD8F-4475-A642-7A5D349753C3}" type="presParOf" srcId="{69A9AF5D-7E02-4FD7-B90E-E541B3C676CF}" destId="{5C11D161-4054-4E1D-8822-71016507B273}" srcOrd="0" destOrd="0" presId="urn:microsoft.com/office/officeart/2005/8/layout/hProcess9"/>
    <dgm:cxn modelId="{0B8CB3E1-08B4-4409-B4E7-24DFB9BAA0EE}" type="presParOf" srcId="{69A9AF5D-7E02-4FD7-B90E-E541B3C676CF}" destId="{3A13DD7A-F94E-456C-97B2-DEE2EF559836}" srcOrd="1" destOrd="0" presId="urn:microsoft.com/office/officeart/2005/8/layout/hProcess9"/>
    <dgm:cxn modelId="{51854BED-1B2A-4AE0-B7DF-B5AE4DC21F40}" type="presParOf" srcId="{69A9AF5D-7E02-4FD7-B90E-E541B3C676CF}" destId="{621CDDDE-D77F-4475-874A-8951E4912293}" srcOrd="2" destOrd="0" presId="urn:microsoft.com/office/officeart/2005/8/layout/hProcess9"/>
    <dgm:cxn modelId="{2E72FB3C-6ED9-4F5A-BF2D-845150C6AA3F}" type="presParOf" srcId="{69A9AF5D-7E02-4FD7-B90E-E541B3C676CF}" destId="{AFCDF9FB-30F4-4D6C-B79B-B3C59DA7C5E4}" srcOrd="3" destOrd="0" presId="urn:microsoft.com/office/officeart/2005/8/layout/hProcess9"/>
    <dgm:cxn modelId="{AED0A348-E8A2-438C-B6A8-481AE9BBFA44}" type="presParOf" srcId="{69A9AF5D-7E02-4FD7-B90E-E541B3C676CF}" destId="{57D66738-C12B-44C1-B87A-1863FBD6736D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DC4B8D3-0A9C-450E-A3AB-99CE60B06663}" type="doc">
      <dgm:prSet loTypeId="urn:microsoft.com/office/officeart/2005/8/layout/process4" loCatId="list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pt-PT"/>
        </a:p>
      </dgm:t>
    </dgm:pt>
    <dgm:pt modelId="{ED9297FC-254D-4863-B07F-F45F23267801}">
      <dgm:prSet phldrT="[Texto]"/>
      <dgm:spPr/>
      <dgm:t>
        <a:bodyPr/>
        <a:lstStyle/>
        <a:p>
          <a:r>
            <a:rPr lang="pt-PT" dirty="0" smtClean="0">
              <a:solidFill>
                <a:schemeClr val="tx1"/>
              </a:solidFill>
            </a:rPr>
            <a:t>Validação da escala à realidade Portuguesa</a:t>
          </a:r>
          <a:endParaRPr lang="pt-PT" dirty="0">
            <a:solidFill>
              <a:schemeClr val="tx1"/>
            </a:solidFill>
          </a:endParaRPr>
        </a:p>
      </dgm:t>
    </dgm:pt>
    <dgm:pt modelId="{0E83B484-58B5-40CB-BCA8-C67714C4B7E9}" type="parTrans" cxnId="{8710332A-5A7A-48BB-84AB-BE562FA43DAA}">
      <dgm:prSet/>
      <dgm:spPr/>
      <dgm:t>
        <a:bodyPr/>
        <a:lstStyle/>
        <a:p>
          <a:endParaRPr lang="pt-PT"/>
        </a:p>
      </dgm:t>
    </dgm:pt>
    <dgm:pt modelId="{99D1E40F-8C72-4C31-8BCA-C1AC9DFDF7C5}" type="sibTrans" cxnId="{8710332A-5A7A-48BB-84AB-BE562FA43DAA}">
      <dgm:prSet/>
      <dgm:spPr/>
      <dgm:t>
        <a:bodyPr/>
        <a:lstStyle/>
        <a:p>
          <a:endParaRPr lang="pt-PT"/>
        </a:p>
      </dgm:t>
    </dgm:pt>
    <dgm:pt modelId="{D977495D-1471-4B0E-AD2E-A928F9A21378}">
      <dgm:prSet phldrT="[Texto]" custT="1"/>
      <dgm:spPr/>
      <dgm:t>
        <a:bodyPr/>
        <a:lstStyle/>
        <a:p>
          <a:r>
            <a:rPr lang="pt-PT" sz="1500" dirty="0" smtClean="0"/>
            <a:t>Tradução e adaptação</a:t>
          </a:r>
          <a:endParaRPr lang="pt-PT" sz="1500" dirty="0"/>
        </a:p>
      </dgm:t>
    </dgm:pt>
    <dgm:pt modelId="{48DA79F4-E5B5-479E-B8DF-B2F99492807E}" type="parTrans" cxnId="{C6CC987C-1DD2-418B-995A-749907F0D6A9}">
      <dgm:prSet/>
      <dgm:spPr/>
      <dgm:t>
        <a:bodyPr/>
        <a:lstStyle/>
        <a:p>
          <a:endParaRPr lang="pt-PT"/>
        </a:p>
      </dgm:t>
    </dgm:pt>
    <dgm:pt modelId="{0B7353C0-2D4F-41DC-809A-11998547806E}" type="sibTrans" cxnId="{C6CC987C-1DD2-418B-995A-749907F0D6A9}">
      <dgm:prSet/>
      <dgm:spPr/>
      <dgm:t>
        <a:bodyPr/>
        <a:lstStyle/>
        <a:p>
          <a:endParaRPr lang="pt-PT"/>
        </a:p>
      </dgm:t>
    </dgm:pt>
    <dgm:pt modelId="{5995DB74-80F0-40EF-A068-4FD043E86A2D}">
      <dgm:prSet phldrT="[Texto]" custT="1"/>
      <dgm:spPr/>
      <dgm:t>
        <a:bodyPr/>
        <a:lstStyle/>
        <a:p>
          <a:r>
            <a:rPr lang="pt-PT" sz="1500" dirty="0" smtClean="0"/>
            <a:t>Análise da</a:t>
          </a:r>
          <a:r>
            <a:rPr lang="pt-PT" sz="1500" dirty="0" smtClean="0">
              <a:solidFill>
                <a:schemeClr val="tx1"/>
              </a:solidFill>
            </a:rPr>
            <a:t>s</a:t>
          </a:r>
          <a:r>
            <a:rPr lang="pt-PT" sz="1500" dirty="0" smtClean="0"/>
            <a:t> propriedades </a:t>
          </a:r>
          <a:r>
            <a:rPr lang="pt-PT" sz="1500" dirty="0" err="1" smtClean="0"/>
            <a:t>psicométricas</a:t>
          </a:r>
          <a:endParaRPr lang="pt-PT" sz="1500" dirty="0"/>
        </a:p>
      </dgm:t>
    </dgm:pt>
    <dgm:pt modelId="{057562FF-5F29-481C-8D2B-01299E28AAC3}" type="parTrans" cxnId="{F21001D1-2BCD-4342-A75D-ED19CB95C534}">
      <dgm:prSet/>
      <dgm:spPr/>
      <dgm:t>
        <a:bodyPr/>
        <a:lstStyle/>
        <a:p>
          <a:endParaRPr lang="pt-PT"/>
        </a:p>
      </dgm:t>
    </dgm:pt>
    <dgm:pt modelId="{0BF655CB-1393-4C6B-BAA3-CAE4F915380F}" type="sibTrans" cxnId="{F21001D1-2BCD-4342-A75D-ED19CB95C534}">
      <dgm:prSet/>
      <dgm:spPr/>
      <dgm:t>
        <a:bodyPr/>
        <a:lstStyle/>
        <a:p>
          <a:endParaRPr lang="pt-PT"/>
        </a:p>
      </dgm:t>
    </dgm:pt>
    <dgm:pt modelId="{57F71ECB-8DDC-4C9A-B99B-403FF48F6278}">
      <dgm:prSet phldrT="[Texto]"/>
      <dgm:spPr/>
      <dgm:t>
        <a:bodyPr/>
        <a:lstStyle/>
        <a:p>
          <a:r>
            <a:rPr lang="pt-PT" dirty="0" smtClean="0">
              <a:solidFill>
                <a:schemeClr val="tx1"/>
              </a:solidFill>
            </a:rPr>
            <a:t>Amostra</a:t>
          </a:r>
          <a:endParaRPr lang="pt-PT" dirty="0">
            <a:solidFill>
              <a:schemeClr val="tx1"/>
            </a:solidFill>
          </a:endParaRPr>
        </a:p>
      </dgm:t>
    </dgm:pt>
    <dgm:pt modelId="{4E058CB6-91EA-40D4-A8DF-BC3CA4B3EAE2}" type="parTrans" cxnId="{DDE8290F-EF3A-4519-96F6-4347D458EEC0}">
      <dgm:prSet/>
      <dgm:spPr/>
      <dgm:t>
        <a:bodyPr/>
        <a:lstStyle/>
        <a:p>
          <a:endParaRPr lang="pt-PT"/>
        </a:p>
      </dgm:t>
    </dgm:pt>
    <dgm:pt modelId="{1A663487-17B1-4CC6-9D7C-2C5B0565BE6B}" type="sibTrans" cxnId="{DDE8290F-EF3A-4519-96F6-4347D458EEC0}">
      <dgm:prSet/>
      <dgm:spPr/>
      <dgm:t>
        <a:bodyPr/>
        <a:lstStyle/>
        <a:p>
          <a:endParaRPr lang="pt-PT"/>
        </a:p>
      </dgm:t>
    </dgm:pt>
    <dgm:pt modelId="{1AF429A0-49F3-4FD1-BECD-0E8E0FA883E0}">
      <dgm:prSet phldrT="[Texto]" custT="1"/>
      <dgm:spPr/>
      <dgm:t>
        <a:bodyPr/>
        <a:lstStyle/>
        <a:p>
          <a:r>
            <a:rPr lang="pt-PT" sz="1500" dirty="0" smtClean="0"/>
            <a:t>Familiares cuidadores de idosos com </a:t>
          </a:r>
          <a:r>
            <a:rPr lang="pt-PT" sz="1500" dirty="0" smtClean="0">
              <a:solidFill>
                <a:schemeClr val="tx1"/>
              </a:solidFill>
            </a:rPr>
            <a:t>demência de um centro de saúde da ARS de Lisboa e Vale do Tejo.</a:t>
          </a:r>
          <a:endParaRPr lang="pt-PT" sz="1500" dirty="0">
            <a:solidFill>
              <a:schemeClr val="tx1"/>
            </a:solidFill>
          </a:endParaRPr>
        </a:p>
      </dgm:t>
    </dgm:pt>
    <dgm:pt modelId="{2F2EA9EA-976E-49B6-87BF-6B23D6227603}" type="parTrans" cxnId="{C713A59C-9CE3-4051-9CDB-C3B7C877AD20}">
      <dgm:prSet/>
      <dgm:spPr/>
      <dgm:t>
        <a:bodyPr/>
        <a:lstStyle/>
        <a:p>
          <a:endParaRPr lang="pt-PT"/>
        </a:p>
      </dgm:t>
    </dgm:pt>
    <dgm:pt modelId="{D82E1BE9-D89B-4B8E-8766-B0F9D94AF871}" type="sibTrans" cxnId="{C713A59C-9CE3-4051-9CDB-C3B7C877AD20}">
      <dgm:prSet/>
      <dgm:spPr/>
      <dgm:t>
        <a:bodyPr/>
        <a:lstStyle/>
        <a:p>
          <a:endParaRPr lang="pt-PT"/>
        </a:p>
      </dgm:t>
    </dgm:pt>
    <dgm:pt modelId="{3D0F089B-32A0-4B75-9414-19268B62DF92}">
      <dgm:prSet phldrT="[Texto]" custT="1"/>
      <dgm:spPr/>
      <dgm:t>
        <a:bodyPr/>
        <a:lstStyle/>
        <a:p>
          <a:r>
            <a:rPr lang="pt-PT" sz="1500" dirty="0" smtClean="0"/>
            <a:t>Pessoa idosa com </a:t>
          </a:r>
          <a:r>
            <a:rPr lang="pt-PT" sz="1500" dirty="0" smtClean="0">
              <a:latin typeface="Times New Roman"/>
              <a:cs typeface="Times New Roman"/>
            </a:rPr>
            <a:t>≥ </a:t>
          </a:r>
          <a:r>
            <a:rPr lang="pt-PT" sz="1500" dirty="0" smtClean="0">
              <a:latin typeface="Arial" pitchFamily="34" charset="0"/>
              <a:cs typeface="Arial" pitchFamily="34" charset="0"/>
            </a:rPr>
            <a:t>65 anos</a:t>
          </a:r>
          <a:endParaRPr lang="pt-PT" sz="1500" dirty="0">
            <a:latin typeface="Arial" pitchFamily="34" charset="0"/>
            <a:cs typeface="Arial" pitchFamily="34" charset="0"/>
          </a:endParaRPr>
        </a:p>
      </dgm:t>
    </dgm:pt>
    <dgm:pt modelId="{43BFF2C5-75F5-4A6A-A2DF-3D2441D92800}" type="parTrans" cxnId="{041BD685-1686-4E43-BDD9-6C634E6B4C77}">
      <dgm:prSet/>
      <dgm:spPr/>
      <dgm:t>
        <a:bodyPr/>
        <a:lstStyle/>
        <a:p>
          <a:endParaRPr lang="pt-PT"/>
        </a:p>
      </dgm:t>
    </dgm:pt>
    <dgm:pt modelId="{0CC8A7F4-5F34-42EF-ACFA-A6FE3BF3F6C7}" type="sibTrans" cxnId="{041BD685-1686-4E43-BDD9-6C634E6B4C77}">
      <dgm:prSet/>
      <dgm:spPr/>
      <dgm:t>
        <a:bodyPr/>
        <a:lstStyle/>
        <a:p>
          <a:endParaRPr lang="pt-PT"/>
        </a:p>
      </dgm:t>
    </dgm:pt>
    <dgm:pt modelId="{0C47C743-EA89-45ED-A8A0-3F9139672636}">
      <dgm:prSet phldrT="[Texto]"/>
      <dgm:spPr/>
      <dgm:t>
        <a:bodyPr/>
        <a:lstStyle/>
        <a:p>
          <a:r>
            <a:rPr lang="pt-PT" dirty="0" smtClean="0">
              <a:solidFill>
                <a:schemeClr val="tx1"/>
              </a:solidFill>
            </a:rPr>
            <a:t>Questões Éticas</a:t>
          </a:r>
          <a:endParaRPr lang="pt-PT" dirty="0">
            <a:solidFill>
              <a:schemeClr val="tx1"/>
            </a:solidFill>
          </a:endParaRPr>
        </a:p>
      </dgm:t>
    </dgm:pt>
    <dgm:pt modelId="{AF33506F-0178-46B5-8E38-027104E3965A}" type="parTrans" cxnId="{D9B4365D-623A-49D5-AA0D-455074A47BFE}">
      <dgm:prSet/>
      <dgm:spPr/>
      <dgm:t>
        <a:bodyPr/>
        <a:lstStyle/>
        <a:p>
          <a:endParaRPr lang="pt-PT"/>
        </a:p>
      </dgm:t>
    </dgm:pt>
    <dgm:pt modelId="{6DD5FD60-29EF-46F4-B68A-95F4F84D03BF}" type="sibTrans" cxnId="{D9B4365D-623A-49D5-AA0D-455074A47BFE}">
      <dgm:prSet/>
      <dgm:spPr/>
      <dgm:t>
        <a:bodyPr/>
        <a:lstStyle/>
        <a:p>
          <a:endParaRPr lang="pt-PT"/>
        </a:p>
      </dgm:t>
    </dgm:pt>
    <dgm:pt modelId="{F6B4008D-D69A-4042-83BC-3986343DA0E1}">
      <dgm:prSet phldrT="[Texto]" custT="1"/>
      <dgm:spPr/>
      <dgm:t>
        <a:bodyPr/>
        <a:lstStyle/>
        <a:p>
          <a:pPr>
            <a:lnSpc>
              <a:spcPct val="100000"/>
            </a:lnSpc>
          </a:pPr>
          <a:r>
            <a:rPr lang="pt-PT" sz="1500" dirty="0" smtClean="0"/>
            <a:t>Comissões de ética</a:t>
          </a:r>
        </a:p>
        <a:p>
          <a:pPr>
            <a:lnSpc>
              <a:spcPct val="100000"/>
            </a:lnSpc>
          </a:pPr>
          <a:r>
            <a:rPr lang="pt-PT" sz="1500" dirty="0" smtClean="0"/>
            <a:t>Utilização da escala seleccionada com autorização do autor</a:t>
          </a:r>
          <a:endParaRPr lang="pt-PT" sz="1200" dirty="0" smtClean="0"/>
        </a:p>
      </dgm:t>
    </dgm:pt>
    <dgm:pt modelId="{084F59C3-A01A-408C-A5D9-12E317C42EE5}" type="parTrans" cxnId="{FB5E8C8A-83CB-41EF-9404-A738AFE99EA6}">
      <dgm:prSet/>
      <dgm:spPr/>
      <dgm:t>
        <a:bodyPr/>
        <a:lstStyle/>
        <a:p>
          <a:endParaRPr lang="pt-PT"/>
        </a:p>
      </dgm:t>
    </dgm:pt>
    <dgm:pt modelId="{9B0B17FB-6FEC-4A64-88F7-299130D67BC9}" type="sibTrans" cxnId="{FB5E8C8A-83CB-41EF-9404-A738AFE99EA6}">
      <dgm:prSet/>
      <dgm:spPr/>
      <dgm:t>
        <a:bodyPr/>
        <a:lstStyle/>
        <a:p>
          <a:endParaRPr lang="pt-PT"/>
        </a:p>
      </dgm:t>
    </dgm:pt>
    <dgm:pt modelId="{2B8A238E-9CC1-4606-B1AF-9C0D8854192B}">
      <dgm:prSet phldrT="[Texto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PT" sz="1500" dirty="0" smtClean="0"/>
            <a:t>Consentimento informado</a:t>
          </a:r>
        </a:p>
        <a:p>
          <a:pPr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pt-PT" sz="1500" dirty="0" smtClean="0"/>
            <a:t>Desistência a qualquer momento</a:t>
          </a:r>
          <a:endParaRPr lang="pt-PT" sz="1500" dirty="0"/>
        </a:p>
      </dgm:t>
    </dgm:pt>
    <dgm:pt modelId="{03AE65DC-9ECE-43CA-92A2-C848A7133BCD}" type="parTrans" cxnId="{5EAC5953-AE22-4019-888A-DFE6835C99D1}">
      <dgm:prSet/>
      <dgm:spPr/>
      <dgm:t>
        <a:bodyPr/>
        <a:lstStyle/>
        <a:p>
          <a:endParaRPr lang="pt-PT"/>
        </a:p>
      </dgm:t>
    </dgm:pt>
    <dgm:pt modelId="{851769E5-3F4C-4E45-A6AA-78216A40992E}" type="sibTrans" cxnId="{5EAC5953-AE22-4019-888A-DFE6835C99D1}">
      <dgm:prSet/>
      <dgm:spPr/>
      <dgm:t>
        <a:bodyPr/>
        <a:lstStyle/>
        <a:p>
          <a:endParaRPr lang="pt-PT"/>
        </a:p>
      </dgm:t>
    </dgm:pt>
    <dgm:pt modelId="{00D90787-A340-4F05-A0A2-760914FBAECA}" type="pres">
      <dgm:prSet presAssocID="{4DC4B8D3-0A9C-450E-A3AB-99CE60B0666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D63CD09D-EE6B-42E2-B42B-08640DCC3DD7}" type="pres">
      <dgm:prSet presAssocID="{0C47C743-EA89-45ED-A8A0-3F9139672636}" presName="boxAndChildren" presStyleCnt="0"/>
      <dgm:spPr/>
    </dgm:pt>
    <dgm:pt modelId="{0E47D40B-C772-4018-9F46-41BE49E39348}" type="pres">
      <dgm:prSet presAssocID="{0C47C743-EA89-45ED-A8A0-3F9139672636}" presName="parentTextBox" presStyleLbl="node1" presStyleIdx="0" presStyleCnt="3"/>
      <dgm:spPr/>
      <dgm:t>
        <a:bodyPr/>
        <a:lstStyle/>
        <a:p>
          <a:endParaRPr lang="pt-PT"/>
        </a:p>
      </dgm:t>
    </dgm:pt>
    <dgm:pt modelId="{FFE5771B-AAFB-45CB-ADA2-CB275578E1B3}" type="pres">
      <dgm:prSet presAssocID="{0C47C743-EA89-45ED-A8A0-3F9139672636}" presName="entireBox" presStyleLbl="node1" presStyleIdx="0" presStyleCnt="3" custScaleY="125282" custLinFactNeighborY="7133"/>
      <dgm:spPr/>
      <dgm:t>
        <a:bodyPr/>
        <a:lstStyle/>
        <a:p>
          <a:endParaRPr lang="pt-PT"/>
        </a:p>
      </dgm:t>
    </dgm:pt>
    <dgm:pt modelId="{9041189F-2E1E-4FB8-AE66-5D7C28D5F9FF}" type="pres">
      <dgm:prSet presAssocID="{0C47C743-EA89-45ED-A8A0-3F9139672636}" presName="descendantBox" presStyleCnt="0"/>
      <dgm:spPr/>
    </dgm:pt>
    <dgm:pt modelId="{F1CF37A0-1AEA-4B00-91BA-B41AA55350B7}" type="pres">
      <dgm:prSet presAssocID="{F6B4008D-D69A-4042-83BC-3986343DA0E1}" presName="childTextBox" presStyleLbl="fgAccFollowNode1" presStyleIdx="0" presStyleCnt="6" custScaleX="111275" custScaleY="140501" custLinFactNeighborX="-28" custLinFactNeighborY="25292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1CDDFBC8-C15E-4424-81E1-F97701B47C48}" type="pres">
      <dgm:prSet presAssocID="{2B8A238E-9CC1-4606-B1AF-9C0D8854192B}" presName="childTextBox" presStyleLbl="fgAccFollowNode1" presStyleIdx="1" presStyleCnt="6" custScaleX="96587" custScaleY="138265" custLinFactNeighborY="12778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69AA95BF-0C2E-423E-AF7B-B8F1D643F42D}" type="pres">
      <dgm:prSet presAssocID="{1A663487-17B1-4CC6-9D7C-2C5B0565BE6B}" presName="sp" presStyleCnt="0"/>
      <dgm:spPr/>
    </dgm:pt>
    <dgm:pt modelId="{BA640472-8CBC-4630-B7AA-D21AB22736E7}" type="pres">
      <dgm:prSet presAssocID="{57F71ECB-8DDC-4C9A-B99B-403FF48F6278}" presName="arrowAndChildren" presStyleCnt="0"/>
      <dgm:spPr/>
    </dgm:pt>
    <dgm:pt modelId="{0FD45A2B-A695-4F85-B6F8-523305D9DADD}" type="pres">
      <dgm:prSet presAssocID="{57F71ECB-8DDC-4C9A-B99B-403FF48F6278}" presName="parentTextArrow" presStyleLbl="node1" presStyleIdx="0" presStyleCnt="3"/>
      <dgm:spPr/>
      <dgm:t>
        <a:bodyPr/>
        <a:lstStyle/>
        <a:p>
          <a:endParaRPr lang="pt-PT"/>
        </a:p>
      </dgm:t>
    </dgm:pt>
    <dgm:pt modelId="{1320FAF0-AD83-42DD-95A6-74EDDF1BCC35}" type="pres">
      <dgm:prSet presAssocID="{57F71ECB-8DDC-4C9A-B99B-403FF48F6278}" presName="arrow" presStyleLbl="node1" presStyleIdx="1" presStyleCnt="3"/>
      <dgm:spPr/>
      <dgm:t>
        <a:bodyPr/>
        <a:lstStyle/>
        <a:p>
          <a:endParaRPr lang="pt-PT"/>
        </a:p>
      </dgm:t>
    </dgm:pt>
    <dgm:pt modelId="{57D1F50A-6020-415E-A12D-61BB34E0217D}" type="pres">
      <dgm:prSet presAssocID="{57F71ECB-8DDC-4C9A-B99B-403FF48F6278}" presName="descendantArrow" presStyleCnt="0"/>
      <dgm:spPr/>
    </dgm:pt>
    <dgm:pt modelId="{2C139619-3904-4F41-9161-55F91E1F868A}" type="pres">
      <dgm:prSet presAssocID="{1AF429A0-49F3-4FD1-BECD-0E8E0FA883E0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48322C61-FD88-4B1F-A706-A24A36C5B0B8}" type="pres">
      <dgm:prSet presAssocID="{3D0F089B-32A0-4B75-9414-19268B62DF92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0412E4EA-15F0-4B14-B80D-B893A2162A79}" type="pres">
      <dgm:prSet presAssocID="{99D1E40F-8C72-4C31-8BCA-C1AC9DFDF7C5}" presName="sp" presStyleCnt="0"/>
      <dgm:spPr/>
    </dgm:pt>
    <dgm:pt modelId="{D9C88BBA-702B-4DF5-8E85-1254A128544C}" type="pres">
      <dgm:prSet presAssocID="{ED9297FC-254D-4863-B07F-F45F23267801}" presName="arrowAndChildren" presStyleCnt="0"/>
      <dgm:spPr/>
    </dgm:pt>
    <dgm:pt modelId="{2F52BD5C-6E00-4AE0-9EFE-E3F39A24CBE9}" type="pres">
      <dgm:prSet presAssocID="{ED9297FC-254D-4863-B07F-F45F23267801}" presName="parentTextArrow" presStyleLbl="node1" presStyleIdx="1" presStyleCnt="3"/>
      <dgm:spPr/>
      <dgm:t>
        <a:bodyPr/>
        <a:lstStyle/>
        <a:p>
          <a:endParaRPr lang="pt-PT"/>
        </a:p>
      </dgm:t>
    </dgm:pt>
    <dgm:pt modelId="{38F3CDC2-1F83-4619-86B3-68E953A1DDA4}" type="pres">
      <dgm:prSet presAssocID="{ED9297FC-254D-4863-B07F-F45F23267801}" presName="arrow" presStyleLbl="node1" presStyleIdx="2" presStyleCnt="3" custScaleY="93592"/>
      <dgm:spPr/>
      <dgm:t>
        <a:bodyPr/>
        <a:lstStyle/>
        <a:p>
          <a:endParaRPr lang="pt-PT"/>
        </a:p>
      </dgm:t>
    </dgm:pt>
    <dgm:pt modelId="{E585E62C-5588-4DB8-9B06-0E6C3132D971}" type="pres">
      <dgm:prSet presAssocID="{ED9297FC-254D-4863-B07F-F45F23267801}" presName="descendantArrow" presStyleCnt="0"/>
      <dgm:spPr/>
    </dgm:pt>
    <dgm:pt modelId="{9D8E9F1C-E871-4285-852F-5AFAD5BF5B1F}" type="pres">
      <dgm:prSet presAssocID="{D977495D-1471-4B0E-AD2E-A928F9A21378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4C8FC776-864F-40FD-A9E7-7F7A39CC2055}" type="pres">
      <dgm:prSet presAssocID="{5995DB74-80F0-40EF-A068-4FD043E86A2D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58E47AC7-7126-458A-B30D-3B4206DF6A8C}" type="presOf" srcId="{ED9297FC-254D-4863-B07F-F45F23267801}" destId="{2F52BD5C-6E00-4AE0-9EFE-E3F39A24CBE9}" srcOrd="0" destOrd="0" presId="urn:microsoft.com/office/officeart/2005/8/layout/process4"/>
    <dgm:cxn modelId="{1C763C45-2163-47B2-981E-884248E90DA7}" type="presOf" srcId="{D977495D-1471-4B0E-AD2E-A928F9A21378}" destId="{9D8E9F1C-E871-4285-852F-5AFAD5BF5B1F}" srcOrd="0" destOrd="0" presId="urn:microsoft.com/office/officeart/2005/8/layout/process4"/>
    <dgm:cxn modelId="{C713A59C-9CE3-4051-9CDB-C3B7C877AD20}" srcId="{57F71ECB-8DDC-4C9A-B99B-403FF48F6278}" destId="{1AF429A0-49F3-4FD1-BECD-0E8E0FA883E0}" srcOrd="0" destOrd="0" parTransId="{2F2EA9EA-976E-49B6-87BF-6B23D6227603}" sibTransId="{D82E1BE9-D89B-4B8E-8766-B0F9D94AF871}"/>
    <dgm:cxn modelId="{A4B046C4-53EF-4B8B-A814-05C647F1EE8C}" type="presOf" srcId="{0C47C743-EA89-45ED-A8A0-3F9139672636}" destId="{0E47D40B-C772-4018-9F46-41BE49E39348}" srcOrd="0" destOrd="0" presId="urn:microsoft.com/office/officeart/2005/8/layout/process4"/>
    <dgm:cxn modelId="{D9B4365D-623A-49D5-AA0D-455074A47BFE}" srcId="{4DC4B8D3-0A9C-450E-A3AB-99CE60B06663}" destId="{0C47C743-EA89-45ED-A8A0-3F9139672636}" srcOrd="2" destOrd="0" parTransId="{AF33506F-0178-46B5-8E38-027104E3965A}" sibTransId="{6DD5FD60-29EF-46F4-B68A-95F4F84D03BF}"/>
    <dgm:cxn modelId="{293B5285-FF7E-4EBE-BF33-9D45CDAA5C95}" type="presOf" srcId="{F6B4008D-D69A-4042-83BC-3986343DA0E1}" destId="{F1CF37A0-1AEA-4B00-91BA-B41AA55350B7}" srcOrd="0" destOrd="0" presId="urn:microsoft.com/office/officeart/2005/8/layout/process4"/>
    <dgm:cxn modelId="{8710332A-5A7A-48BB-84AB-BE562FA43DAA}" srcId="{4DC4B8D3-0A9C-450E-A3AB-99CE60B06663}" destId="{ED9297FC-254D-4863-B07F-F45F23267801}" srcOrd="0" destOrd="0" parTransId="{0E83B484-58B5-40CB-BCA8-C67714C4B7E9}" sibTransId="{99D1E40F-8C72-4C31-8BCA-C1AC9DFDF7C5}"/>
    <dgm:cxn modelId="{F623B7FE-D46D-4577-92A4-353C6EB1D832}" type="presOf" srcId="{2B8A238E-9CC1-4606-B1AF-9C0D8854192B}" destId="{1CDDFBC8-C15E-4424-81E1-F97701B47C48}" srcOrd="0" destOrd="0" presId="urn:microsoft.com/office/officeart/2005/8/layout/process4"/>
    <dgm:cxn modelId="{44A93B57-2978-4064-B2B5-462D8731368D}" type="presOf" srcId="{ED9297FC-254D-4863-B07F-F45F23267801}" destId="{38F3CDC2-1F83-4619-86B3-68E953A1DDA4}" srcOrd="1" destOrd="0" presId="urn:microsoft.com/office/officeart/2005/8/layout/process4"/>
    <dgm:cxn modelId="{746F3D8B-B1E9-43DB-80CA-CFB3F071BF89}" type="presOf" srcId="{5995DB74-80F0-40EF-A068-4FD043E86A2D}" destId="{4C8FC776-864F-40FD-A9E7-7F7A39CC2055}" srcOrd="0" destOrd="0" presId="urn:microsoft.com/office/officeart/2005/8/layout/process4"/>
    <dgm:cxn modelId="{DDE8290F-EF3A-4519-96F6-4347D458EEC0}" srcId="{4DC4B8D3-0A9C-450E-A3AB-99CE60B06663}" destId="{57F71ECB-8DDC-4C9A-B99B-403FF48F6278}" srcOrd="1" destOrd="0" parTransId="{4E058CB6-91EA-40D4-A8DF-BC3CA4B3EAE2}" sibTransId="{1A663487-17B1-4CC6-9D7C-2C5B0565BE6B}"/>
    <dgm:cxn modelId="{EA5ED6ED-CE17-43E1-A2D1-3CF912344566}" type="presOf" srcId="{3D0F089B-32A0-4B75-9414-19268B62DF92}" destId="{48322C61-FD88-4B1F-A706-A24A36C5B0B8}" srcOrd="0" destOrd="0" presId="urn:microsoft.com/office/officeart/2005/8/layout/process4"/>
    <dgm:cxn modelId="{2F24253C-BABE-4863-9840-DD565399543B}" type="presOf" srcId="{57F71ECB-8DDC-4C9A-B99B-403FF48F6278}" destId="{0FD45A2B-A695-4F85-B6F8-523305D9DADD}" srcOrd="0" destOrd="0" presId="urn:microsoft.com/office/officeart/2005/8/layout/process4"/>
    <dgm:cxn modelId="{FB5E8C8A-83CB-41EF-9404-A738AFE99EA6}" srcId="{0C47C743-EA89-45ED-A8A0-3F9139672636}" destId="{F6B4008D-D69A-4042-83BC-3986343DA0E1}" srcOrd="0" destOrd="0" parTransId="{084F59C3-A01A-408C-A5D9-12E317C42EE5}" sibTransId="{9B0B17FB-6FEC-4A64-88F7-299130D67BC9}"/>
    <dgm:cxn modelId="{224A1176-6E6F-41C3-9514-A85B4DDB6039}" type="presOf" srcId="{1AF429A0-49F3-4FD1-BECD-0E8E0FA883E0}" destId="{2C139619-3904-4F41-9161-55F91E1F868A}" srcOrd="0" destOrd="0" presId="urn:microsoft.com/office/officeart/2005/8/layout/process4"/>
    <dgm:cxn modelId="{F21001D1-2BCD-4342-A75D-ED19CB95C534}" srcId="{ED9297FC-254D-4863-B07F-F45F23267801}" destId="{5995DB74-80F0-40EF-A068-4FD043E86A2D}" srcOrd="1" destOrd="0" parTransId="{057562FF-5F29-481C-8D2B-01299E28AAC3}" sibTransId="{0BF655CB-1393-4C6B-BAA3-CAE4F915380F}"/>
    <dgm:cxn modelId="{BC6B678A-FEB5-49E9-A50F-413FE92FAB00}" type="presOf" srcId="{4DC4B8D3-0A9C-450E-A3AB-99CE60B06663}" destId="{00D90787-A340-4F05-A0A2-760914FBAECA}" srcOrd="0" destOrd="0" presId="urn:microsoft.com/office/officeart/2005/8/layout/process4"/>
    <dgm:cxn modelId="{B632CB37-D386-4045-B6BF-579A0B6AA1FF}" type="presOf" srcId="{0C47C743-EA89-45ED-A8A0-3F9139672636}" destId="{FFE5771B-AAFB-45CB-ADA2-CB275578E1B3}" srcOrd="1" destOrd="0" presId="urn:microsoft.com/office/officeart/2005/8/layout/process4"/>
    <dgm:cxn modelId="{041BD685-1686-4E43-BDD9-6C634E6B4C77}" srcId="{57F71ECB-8DDC-4C9A-B99B-403FF48F6278}" destId="{3D0F089B-32A0-4B75-9414-19268B62DF92}" srcOrd="1" destOrd="0" parTransId="{43BFF2C5-75F5-4A6A-A2DF-3D2441D92800}" sibTransId="{0CC8A7F4-5F34-42EF-ACFA-A6FE3BF3F6C7}"/>
    <dgm:cxn modelId="{C6CC987C-1DD2-418B-995A-749907F0D6A9}" srcId="{ED9297FC-254D-4863-B07F-F45F23267801}" destId="{D977495D-1471-4B0E-AD2E-A928F9A21378}" srcOrd="0" destOrd="0" parTransId="{48DA79F4-E5B5-479E-B8DF-B2F99492807E}" sibTransId="{0B7353C0-2D4F-41DC-809A-11998547806E}"/>
    <dgm:cxn modelId="{5EAC5953-AE22-4019-888A-DFE6835C99D1}" srcId="{0C47C743-EA89-45ED-A8A0-3F9139672636}" destId="{2B8A238E-9CC1-4606-B1AF-9C0D8854192B}" srcOrd="1" destOrd="0" parTransId="{03AE65DC-9ECE-43CA-92A2-C848A7133BCD}" sibTransId="{851769E5-3F4C-4E45-A6AA-78216A40992E}"/>
    <dgm:cxn modelId="{5B507855-FD48-4848-BF5E-D36C9D4A572C}" type="presOf" srcId="{57F71ECB-8DDC-4C9A-B99B-403FF48F6278}" destId="{1320FAF0-AD83-42DD-95A6-74EDDF1BCC35}" srcOrd="1" destOrd="0" presId="urn:microsoft.com/office/officeart/2005/8/layout/process4"/>
    <dgm:cxn modelId="{E3451176-062C-4609-8E22-CFC0A928304C}" type="presParOf" srcId="{00D90787-A340-4F05-A0A2-760914FBAECA}" destId="{D63CD09D-EE6B-42E2-B42B-08640DCC3DD7}" srcOrd="0" destOrd="0" presId="urn:microsoft.com/office/officeart/2005/8/layout/process4"/>
    <dgm:cxn modelId="{036C410C-28BF-4888-BE47-074FFE98AAED}" type="presParOf" srcId="{D63CD09D-EE6B-42E2-B42B-08640DCC3DD7}" destId="{0E47D40B-C772-4018-9F46-41BE49E39348}" srcOrd="0" destOrd="0" presId="urn:microsoft.com/office/officeart/2005/8/layout/process4"/>
    <dgm:cxn modelId="{2D0172BA-5DC6-4AF8-B89C-49E0D0D4DBB5}" type="presParOf" srcId="{D63CD09D-EE6B-42E2-B42B-08640DCC3DD7}" destId="{FFE5771B-AAFB-45CB-ADA2-CB275578E1B3}" srcOrd="1" destOrd="0" presId="urn:microsoft.com/office/officeart/2005/8/layout/process4"/>
    <dgm:cxn modelId="{AF8B9CCE-7C84-4083-AA4B-F22F9205CF07}" type="presParOf" srcId="{D63CD09D-EE6B-42E2-B42B-08640DCC3DD7}" destId="{9041189F-2E1E-4FB8-AE66-5D7C28D5F9FF}" srcOrd="2" destOrd="0" presId="urn:microsoft.com/office/officeart/2005/8/layout/process4"/>
    <dgm:cxn modelId="{EDC60B14-9DBE-47BF-9954-5F49C74EDADE}" type="presParOf" srcId="{9041189F-2E1E-4FB8-AE66-5D7C28D5F9FF}" destId="{F1CF37A0-1AEA-4B00-91BA-B41AA55350B7}" srcOrd="0" destOrd="0" presId="urn:microsoft.com/office/officeart/2005/8/layout/process4"/>
    <dgm:cxn modelId="{2E3A07F7-1DF5-4E57-9F6B-AF587CE6B910}" type="presParOf" srcId="{9041189F-2E1E-4FB8-AE66-5D7C28D5F9FF}" destId="{1CDDFBC8-C15E-4424-81E1-F97701B47C48}" srcOrd="1" destOrd="0" presId="urn:microsoft.com/office/officeart/2005/8/layout/process4"/>
    <dgm:cxn modelId="{C7302935-8EF2-45C9-B150-CFAEFA511307}" type="presParOf" srcId="{00D90787-A340-4F05-A0A2-760914FBAECA}" destId="{69AA95BF-0C2E-423E-AF7B-B8F1D643F42D}" srcOrd="1" destOrd="0" presId="urn:microsoft.com/office/officeart/2005/8/layout/process4"/>
    <dgm:cxn modelId="{FB5FF938-C098-4973-AEB2-79D2E22D8D0B}" type="presParOf" srcId="{00D90787-A340-4F05-A0A2-760914FBAECA}" destId="{BA640472-8CBC-4630-B7AA-D21AB22736E7}" srcOrd="2" destOrd="0" presId="urn:microsoft.com/office/officeart/2005/8/layout/process4"/>
    <dgm:cxn modelId="{934FB869-A30C-4EE4-8908-817A3DCEDACE}" type="presParOf" srcId="{BA640472-8CBC-4630-B7AA-D21AB22736E7}" destId="{0FD45A2B-A695-4F85-B6F8-523305D9DADD}" srcOrd="0" destOrd="0" presId="urn:microsoft.com/office/officeart/2005/8/layout/process4"/>
    <dgm:cxn modelId="{3CE07E7A-51EF-4CBB-9184-E696A7508FA5}" type="presParOf" srcId="{BA640472-8CBC-4630-B7AA-D21AB22736E7}" destId="{1320FAF0-AD83-42DD-95A6-74EDDF1BCC35}" srcOrd="1" destOrd="0" presId="urn:microsoft.com/office/officeart/2005/8/layout/process4"/>
    <dgm:cxn modelId="{3B8E472E-CF32-44AA-B196-A35BCF7E5F83}" type="presParOf" srcId="{BA640472-8CBC-4630-B7AA-D21AB22736E7}" destId="{57D1F50A-6020-415E-A12D-61BB34E0217D}" srcOrd="2" destOrd="0" presId="urn:microsoft.com/office/officeart/2005/8/layout/process4"/>
    <dgm:cxn modelId="{894A5D83-5B72-4971-AC56-52C39349EB92}" type="presParOf" srcId="{57D1F50A-6020-415E-A12D-61BB34E0217D}" destId="{2C139619-3904-4F41-9161-55F91E1F868A}" srcOrd="0" destOrd="0" presId="urn:microsoft.com/office/officeart/2005/8/layout/process4"/>
    <dgm:cxn modelId="{B70FBECB-01F7-4850-B15B-B3982A08FE27}" type="presParOf" srcId="{57D1F50A-6020-415E-A12D-61BB34E0217D}" destId="{48322C61-FD88-4B1F-A706-A24A36C5B0B8}" srcOrd="1" destOrd="0" presId="urn:microsoft.com/office/officeart/2005/8/layout/process4"/>
    <dgm:cxn modelId="{F7DB332D-7D00-4D37-A5B1-03AD6777885E}" type="presParOf" srcId="{00D90787-A340-4F05-A0A2-760914FBAECA}" destId="{0412E4EA-15F0-4B14-B80D-B893A2162A79}" srcOrd="3" destOrd="0" presId="urn:microsoft.com/office/officeart/2005/8/layout/process4"/>
    <dgm:cxn modelId="{BB6BB872-40CF-46C0-A3CF-B5DA83613A7B}" type="presParOf" srcId="{00D90787-A340-4F05-A0A2-760914FBAECA}" destId="{D9C88BBA-702B-4DF5-8E85-1254A128544C}" srcOrd="4" destOrd="0" presId="urn:microsoft.com/office/officeart/2005/8/layout/process4"/>
    <dgm:cxn modelId="{AE8E81BB-5764-48A8-BEE7-FA853549C791}" type="presParOf" srcId="{D9C88BBA-702B-4DF5-8E85-1254A128544C}" destId="{2F52BD5C-6E00-4AE0-9EFE-E3F39A24CBE9}" srcOrd="0" destOrd="0" presId="urn:microsoft.com/office/officeart/2005/8/layout/process4"/>
    <dgm:cxn modelId="{F0762DAA-13F0-4288-8450-B7009E01C48D}" type="presParOf" srcId="{D9C88BBA-702B-4DF5-8E85-1254A128544C}" destId="{38F3CDC2-1F83-4619-86B3-68E953A1DDA4}" srcOrd="1" destOrd="0" presId="urn:microsoft.com/office/officeart/2005/8/layout/process4"/>
    <dgm:cxn modelId="{AEE9CCBD-57D4-4127-AF6B-8E25C7D94EE3}" type="presParOf" srcId="{D9C88BBA-702B-4DF5-8E85-1254A128544C}" destId="{E585E62C-5588-4DB8-9B06-0E6C3132D971}" srcOrd="2" destOrd="0" presId="urn:microsoft.com/office/officeart/2005/8/layout/process4"/>
    <dgm:cxn modelId="{14127F11-7EA1-4152-9850-A07FCD082E38}" type="presParOf" srcId="{E585E62C-5588-4DB8-9B06-0E6C3132D971}" destId="{9D8E9F1C-E871-4285-852F-5AFAD5BF5B1F}" srcOrd="0" destOrd="0" presId="urn:microsoft.com/office/officeart/2005/8/layout/process4"/>
    <dgm:cxn modelId="{D140D02B-A358-451F-8EEF-5169C0068297}" type="presParOf" srcId="{E585E62C-5588-4DB8-9B06-0E6C3132D971}" destId="{4C8FC776-864F-40FD-A9E7-7F7A39CC2055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3F853A6-7F91-44C4-92ED-AC5FB08885B1}">
      <dsp:nvSpPr>
        <dsp:cNvPr id="0" name=""/>
        <dsp:cNvSpPr/>
      </dsp:nvSpPr>
      <dsp:spPr>
        <a:xfrm>
          <a:off x="666935" y="0"/>
          <a:ext cx="7558608" cy="5733256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11D161-4054-4E1D-8822-71016507B273}">
      <dsp:nvSpPr>
        <dsp:cNvPr id="0" name=""/>
        <dsp:cNvSpPr/>
      </dsp:nvSpPr>
      <dsp:spPr>
        <a:xfrm>
          <a:off x="9552" y="1719976"/>
          <a:ext cx="2862267" cy="22933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800" kern="1200" dirty="0" smtClean="0"/>
            <a:t>A </a:t>
          </a:r>
          <a:r>
            <a:rPr lang="pt-PT" sz="1800" b="1" kern="1200" dirty="0" smtClean="0"/>
            <a:t>demência</a:t>
          </a:r>
          <a:r>
            <a:rPr lang="pt-PT" sz="1800" kern="1200" dirty="0" smtClean="0"/>
            <a:t> enquanto doença crónica é cada vez mais prevalente em Portugal – 153.000 idosos.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800" kern="1200" dirty="0" smtClean="0"/>
            <a:t>(Alzheimer Portugal, 2009)</a:t>
          </a:r>
          <a:endParaRPr lang="pt-PT" sz="1800" kern="1200" dirty="0"/>
        </a:p>
      </dsp:txBody>
      <dsp:txXfrm>
        <a:off x="9552" y="1719976"/>
        <a:ext cx="2862267" cy="2293302"/>
      </dsp:txXfrm>
    </dsp:sp>
    <dsp:sp modelId="{621CDDDE-D77F-4475-874A-8951E4912293}">
      <dsp:nvSpPr>
        <dsp:cNvPr id="0" name=""/>
        <dsp:cNvSpPr/>
      </dsp:nvSpPr>
      <dsp:spPr>
        <a:xfrm>
          <a:off x="3015106" y="1719976"/>
          <a:ext cx="2862267" cy="22933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800" kern="1200" dirty="0" smtClean="0"/>
            <a:t>Estudos evidenciam a demência como </a:t>
          </a:r>
          <a:r>
            <a:rPr lang="pt-PT" sz="1800" b="1" kern="1200" dirty="0" smtClean="0"/>
            <a:t>factor de risco para o abuso </a:t>
          </a:r>
          <a:r>
            <a:rPr lang="pt-PT" sz="1800" kern="1200" dirty="0" smtClean="0"/>
            <a:t>por parte do familiar cuidador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800" kern="1200" dirty="0" smtClean="0"/>
            <a:t>(</a:t>
          </a:r>
          <a:r>
            <a:rPr lang="pt-PT" sz="1800" kern="1200" dirty="0" err="1" smtClean="0"/>
            <a:t>Cooney</a:t>
          </a:r>
          <a:r>
            <a:rPr lang="pt-PT" sz="1800" kern="1200" dirty="0" smtClean="0"/>
            <a:t>, 2006; </a:t>
          </a:r>
          <a:r>
            <a:rPr lang="pt-PT" sz="1800" kern="1200" dirty="0" err="1" smtClean="0"/>
            <a:t>Owens</a:t>
          </a:r>
          <a:r>
            <a:rPr lang="pt-PT" sz="1800" kern="1200" dirty="0" smtClean="0"/>
            <a:t> &amp; </a:t>
          </a:r>
          <a:r>
            <a:rPr lang="pt-PT" sz="1800" kern="1200" dirty="0" err="1" smtClean="0"/>
            <a:t>Cooper</a:t>
          </a:r>
          <a:r>
            <a:rPr lang="pt-PT" sz="1800" kern="1200" dirty="0" smtClean="0"/>
            <a:t>, 2010). </a:t>
          </a:r>
          <a:endParaRPr lang="pt-PT" sz="1800" kern="1200" dirty="0"/>
        </a:p>
      </dsp:txBody>
      <dsp:txXfrm>
        <a:off x="3015106" y="1719976"/>
        <a:ext cx="2862267" cy="2293302"/>
      </dsp:txXfrm>
    </dsp:sp>
    <dsp:sp modelId="{57D66738-C12B-44C1-B87A-1863FBD6736D}">
      <dsp:nvSpPr>
        <dsp:cNvPr id="0" name=""/>
        <dsp:cNvSpPr/>
      </dsp:nvSpPr>
      <dsp:spPr>
        <a:xfrm>
          <a:off x="6020660" y="1719976"/>
          <a:ext cx="2862267" cy="22933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800" kern="1200" dirty="0" smtClean="0"/>
            <a:t>Os </a:t>
          </a:r>
          <a:r>
            <a:rPr lang="pt-PT" sz="1800" b="1" kern="1200" dirty="0" smtClean="0"/>
            <a:t>enfermeiros</a:t>
          </a:r>
          <a:r>
            <a:rPr lang="pt-PT" sz="1800" kern="1200" dirty="0" smtClean="0"/>
            <a:t> como profissionais de saúde têm responsabilidades na prevenção e intervenção no abuso às pessoas idosas (Gonçalves, 2006; WHO, 2008).</a:t>
          </a:r>
          <a:endParaRPr lang="pt-PT" sz="1800" kern="1200" dirty="0"/>
        </a:p>
      </dsp:txBody>
      <dsp:txXfrm>
        <a:off x="6020660" y="1719976"/>
        <a:ext cx="2862267" cy="229330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FE5771B-AAFB-45CB-ADA2-CB275578E1B3}">
      <dsp:nvSpPr>
        <dsp:cNvPr id="0" name=""/>
        <dsp:cNvSpPr/>
      </dsp:nvSpPr>
      <dsp:spPr>
        <a:xfrm>
          <a:off x="0" y="3385774"/>
          <a:ext cx="8136904" cy="1438761"/>
        </a:xfrm>
        <a:prstGeom prst="rect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100" kern="1200" dirty="0" smtClean="0">
              <a:solidFill>
                <a:schemeClr val="tx1"/>
              </a:solidFill>
            </a:rPr>
            <a:t>Questões Éticas</a:t>
          </a:r>
          <a:endParaRPr lang="pt-PT" sz="2100" kern="1200" dirty="0">
            <a:solidFill>
              <a:schemeClr val="tx1"/>
            </a:solidFill>
          </a:endParaRPr>
        </a:p>
      </dsp:txBody>
      <dsp:txXfrm>
        <a:off x="0" y="3385774"/>
        <a:ext cx="8136904" cy="776931"/>
      </dsp:txXfrm>
    </dsp:sp>
    <dsp:sp modelId="{F1CF37A0-1AEA-4B00-91BA-B41AA55350B7}">
      <dsp:nvSpPr>
        <dsp:cNvPr id="0" name=""/>
        <dsp:cNvSpPr/>
      </dsp:nvSpPr>
      <dsp:spPr>
        <a:xfrm>
          <a:off x="15" y="4082307"/>
          <a:ext cx="4354748" cy="742228"/>
        </a:xfrm>
        <a:prstGeom prst="rect">
          <a:avLst/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lvl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pt-PT" sz="1500" kern="1200" dirty="0" smtClean="0"/>
            <a:t>Comissões de ética</a:t>
          </a:r>
        </a:p>
        <a:p>
          <a:pPr lvl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pt-PT" sz="1500" kern="1200" dirty="0" smtClean="0"/>
            <a:t>Utilização da escala seleccionada com autorização do autor</a:t>
          </a:r>
          <a:endParaRPr lang="pt-PT" sz="1200" kern="1200" dirty="0" smtClean="0"/>
        </a:p>
      </dsp:txBody>
      <dsp:txXfrm>
        <a:off x="15" y="4082307"/>
        <a:ext cx="4354748" cy="742228"/>
      </dsp:txXfrm>
    </dsp:sp>
    <dsp:sp modelId="{1CDDFBC8-C15E-4424-81E1-F97701B47C48}">
      <dsp:nvSpPr>
        <dsp:cNvPr id="0" name=""/>
        <dsp:cNvSpPr/>
      </dsp:nvSpPr>
      <dsp:spPr>
        <a:xfrm>
          <a:off x="4355859" y="4094117"/>
          <a:ext cx="3779933" cy="730416"/>
        </a:xfrm>
        <a:prstGeom prst="rect">
          <a:avLst/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PT" sz="1500" kern="1200" dirty="0" smtClean="0"/>
            <a:t>Consentimento informado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pt-PT" sz="1500" kern="1200" dirty="0" smtClean="0"/>
            <a:t>Desistência a qualquer momento</a:t>
          </a:r>
          <a:endParaRPr lang="pt-PT" sz="1500" kern="1200" dirty="0"/>
        </a:p>
      </dsp:txBody>
      <dsp:txXfrm>
        <a:off x="4355859" y="4094117"/>
        <a:ext cx="3779933" cy="730416"/>
      </dsp:txXfrm>
    </dsp:sp>
    <dsp:sp modelId="{1320FAF0-AD83-42DD-95A6-74EDDF1BCC35}">
      <dsp:nvSpPr>
        <dsp:cNvPr id="0" name=""/>
        <dsp:cNvSpPr/>
      </dsp:nvSpPr>
      <dsp:spPr>
        <a:xfrm rot="10800000">
          <a:off x="0" y="1636295"/>
          <a:ext cx="8136904" cy="1766267"/>
        </a:xfrm>
        <a:prstGeom prst="upArrowCallout">
          <a:avLst/>
        </a:prstGeom>
        <a:solidFill>
          <a:schemeClr val="accent2">
            <a:shade val="50000"/>
            <a:hueOff val="120248"/>
            <a:satOff val="-34551"/>
            <a:lumOff val="3654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100" kern="1200" dirty="0" smtClean="0">
              <a:solidFill>
                <a:schemeClr val="tx1"/>
              </a:solidFill>
            </a:rPr>
            <a:t>Amostra</a:t>
          </a:r>
          <a:endParaRPr lang="pt-PT" sz="2100" kern="1200" dirty="0">
            <a:solidFill>
              <a:schemeClr val="tx1"/>
            </a:solidFill>
          </a:endParaRPr>
        </a:p>
      </dsp:txBody>
      <dsp:txXfrm>
        <a:off x="0" y="1636295"/>
        <a:ext cx="8136904" cy="619960"/>
      </dsp:txXfrm>
    </dsp:sp>
    <dsp:sp modelId="{2C139619-3904-4F41-9161-55F91E1F868A}">
      <dsp:nvSpPr>
        <dsp:cNvPr id="0" name=""/>
        <dsp:cNvSpPr/>
      </dsp:nvSpPr>
      <dsp:spPr>
        <a:xfrm>
          <a:off x="0" y="2256255"/>
          <a:ext cx="4068452" cy="528114"/>
        </a:xfrm>
        <a:prstGeom prst="rect">
          <a:avLst/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500" kern="1200" dirty="0" smtClean="0"/>
            <a:t>Familiares cuidadores de idosos com </a:t>
          </a:r>
          <a:r>
            <a:rPr lang="pt-PT" sz="1500" kern="1200" dirty="0" smtClean="0">
              <a:solidFill>
                <a:schemeClr val="tx1"/>
              </a:solidFill>
            </a:rPr>
            <a:t>demência de um centro de saúde da ARS de Lisboa e Vale do Tejo.</a:t>
          </a:r>
          <a:endParaRPr lang="pt-PT" sz="1500" kern="1200" dirty="0">
            <a:solidFill>
              <a:schemeClr val="tx1"/>
            </a:solidFill>
          </a:endParaRPr>
        </a:p>
      </dsp:txBody>
      <dsp:txXfrm>
        <a:off x="0" y="2256255"/>
        <a:ext cx="4068452" cy="528114"/>
      </dsp:txXfrm>
    </dsp:sp>
    <dsp:sp modelId="{48322C61-FD88-4B1F-A706-A24A36C5B0B8}">
      <dsp:nvSpPr>
        <dsp:cNvPr id="0" name=""/>
        <dsp:cNvSpPr/>
      </dsp:nvSpPr>
      <dsp:spPr>
        <a:xfrm>
          <a:off x="4068452" y="2256255"/>
          <a:ext cx="4068452" cy="528114"/>
        </a:xfrm>
        <a:prstGeom prst="rect">
          <a:avLst/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500" kern="1200" dirty="0" smtClean="0"/>
            <a:t>Pessoa idosa com </a:t>
          </a:r>
          <a:r>
            <a:rPr lang="pt-PT" sz="1500" kern="1200" dirty="0" smtClean="0">
              <a:latin typeface="Times New Roman"/>
              <a:cs typeface="Times New Roman"/>
            </a:rPr>
            <a:t>≥ </a:t>
          </a:r>
          <a:r>
            <a:rPr lang="pt-PT" sz="1500" kern="1200" dirty="0" smtClean="0">
              <a:latin typeface="Arial" pitchFamily="34" charset="0"/>
              <a:cs typeface="Arial" pitchFamily="34" charset="0"/>
            </a:rPr>
            <a:t>65 anos</a:t>
          </a:r>
          <a:endParaRPr lang="pt-PT" sz="1500" kern="1200" dirty="0">
            <a:latin typeface="Arial" pitchFamily="34" charset="0"/>
            <a:cs typeface="Arial" pitchFamily="34" charset="0"/>
          </a:endParaRPr>
        </a:p>
      </dsp:txBody>
      <dsp:txXfrm>
        <a:off x="4068452" y="2256255"/>
        <a:ext cx="4068452" cy="528114"/>
      </dsp:txXfrm>
    </dsp:sp>
    <dsp:sp modelId="{38F3CDC2-1F83-4619-86B3-68E953A1DDA4}">
      <dsp:nvSpPr>
        <dsp:cNvPr id="0" name=""/>
        <dsp:cNvSpPr/>
      </dsp:nvSpPr>
      <dsp:spPr>
        <a:xfrm rot="10800000">
          <a:off x="0" y="436"/>
          <a:ext cx="8136904" cy="1653085"/>
        </a:xfrm>
        <a:prstGeom prst="upArrowCallout">
          <a:avLst/>
        </a:prstGeom>
        <a:solidFill>
          <a:schemeClr val="accent2">
            <a:shade val="50000"/>
            <a:hueOff val="120248"/>
            <a:satOff val="-34551"/>
            <a:lumOff val="3654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100" kern="1200" dirty="0" smtClean="0">
              <a:solidFill>
                <a:schemeClr val="tx1"/>
              </a:solidFill>
            </a:rPr>
            <a:t>Validação da escala à realidade Portuguesa</a:t>
          </a:r>
          <a:endParaRPr lang="pt-PT" sz="2100" kern="1200" dirty="0">
            <a:solidFill>
              <a:schemeClr val="tx1"/>
            </a:solidFill>
          </a:endParaRPr>
        </a:p>
      </dsp:txBody>
      <dsp:txXfrm>
        <a:off x="0" y="436"/>
        <a:ext cx="8136904" cy="580232"/>
      </dsp:txXfrm>
    </dsp:sp>
    <dsp:sp modelId="{9D8E9F1C-E871-4285-852F-5AFAD5BF5B1F}">
      <dsp:nvSpPr>
        <dsp:cNvPr id="0" name=""/>
        <dsp:cNvSpPr/>
      </dsp:nvSpPr>
      <dsp:spPr>
        <a:xfrm>
          <a:off x="0" y="563805"/>
          <a:ext cx="4068452" cy="528114"/>
        </a:xfrm>
        <a:prstGeom prst="rect">
          <a:avLst/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500" kern="1200" dirty="0" smtClean="0"/>
            <a:t>Tradução e adaptação</a:t>
          </a:r>
          <a:endParaRPr lang="pt-PT" sz="1500" kern="1200" dirty="0"/>
        </a:p>
      </dsp:txBody>
      <dsp:txXfrm>
        <a:off x="0" y="563805"/>
        <a:ext cx="4068452" cy="528114"/>
      </dsp:txXfrm>
    </dsp:sp>
    <dsp:sp modelId="{4C8FC776-864F-40FD-A9E7-7F7A39CC2055}">
      <dsp:nvSpPr>
        <dsp:cNvPr id="0" name=""/>
        <dsp:cNvSpPr/>
      </dsp:nvSpPr>
      <dsp:spPr>
        <a:xfrm>
          <a:off x="4068452" y="563805"/>
          <a:ext cx="4068452" cy="528114"/>
        </a:xfrm>
        <a:prstGeom prst="rect">
          <a:avLst/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500" kern="1200" dirty="0" smtClean="0"/>
            <a:t>Análise da</a:t>
          </a:r>
          <a:r>
            <a:rPr lang="pt-PT" sz="1500" kern="1200" dirty="0" smtClean="0">
              <a:solidFill>
                <a:schemeClr val="tx1"/>
              </a:solidFill>
            </a:rPr>
            <a:t>s</a:t>
          </a:r>
          <a:r>
            <a:rPr lang="pt-PT" sz="1500" kern="1200" dirty="0" smtClean="0"/>
            <a:t> propriedades </a:t>
          </a:r>
          <a:r>
            <a:rPr lang="pt-PT" sz="1500" kern="1200" dirty="0" err="1" smtClean="0"/>
            <a:t>psicométricas</a:t>
          </a:r>
          <a:endParaRPr lang="pt-PT" sz="1500" kern="1200" dirty="0"/>
        </a:p>
      </dsp:txBody>
      <dsp:txXfrm>
        <a:off x="4068452" y="563805"/>
        <a:ext cx="4068452" cy="5281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4ED0E16-5532-4039-88AC-EE6CB384214F}" type="datetimeFigureOut">
              <a:rPr lang="pt-PT"/>
              <a:pPr>
                <a:defRPr/>
              </a:pPr>
              <a:t>03-10-2011</a:t>
            </a:fld>
            <a:endParaRPr lang="pt-PT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PT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PT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20C11F6-2DA0-4B66-ABAB-5A2B839ECFBC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28780192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0C11F6-2DA0-4B66-ABAB-5A2B839ECFBC}" type="slidenum">
              <a:rPr lang="pt-PT" smtClean="0"/>
              <a:pPr>
                <a:defRPr/>
              </a:pPr>
              <a:t>1</a:t>
            </a:fld>
            <a:endParaRPr lang="pt-P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Espaço Reservado para Imagem de Slid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b="1" smtClean="0"/>
          </a:p>
        </p:txBody>
      </p:sp>
      <p:sp>
        <p:nvSpPr>
          <p:cNvPr id="28675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3119CD8-3382-42A4-B1F1-98F1DC11438F}" type="slidenum">
              <a:rPr lang="pt-PT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pt-P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0C11F6-2DA0-4B66-ABAB-5A2B839ECFBC}" type="slidenum">
              <a:rPr lang="pt-PT" smtClean="0"/>
              <a:pPr>
                <a:defRPr/>
              </a:pPr>
              <a:t>5</a:t>
            </a:fld>
            <a:endParaRPr lang="pt-P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pt-PT" sz="1200" b="1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Critérios de inclusão da Escala</a:t>
            </a:r>
          </a:p>
          <a:p>
            <a:pPr lvl="0"/>
            <a:r>
              <a:rPr lang="pt-P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Que avalie todos os tipos de abuso identificados pela OMS e INPEA;</a:t>
            </a:r>
          </a:p>
          <a:p>
            <a:pPr lvl="0"/>
            <a:r>
              <a:rPr lang="pt-P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Que seja dirigida a familiares cuidadores da pessoa idosa com demência;</a:t>
            </a:r>
          </a:p>
          <a:p>
            <a:pPr lvl="0"/>
            <a:r>
              <a:rPr lang="pt-P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Que avalie abuso perpetrado pelo familiar cuidador.</a:t>
            </a:r>
          </a:p>
          <a:p>
            <a:endParaRPr lang="pt-PT" dirty="0" smtClean="0"/>
          </a:p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0C11F6-2DA0-4B66-ABAB-5A2B839ECFBC}" type="slidenum">
              <a:rPr lang="pt-PT" smtClean="0"/>
              <a:pPr>
                <a:defRPr/>
              </a:pPr>
              <a:t>6</a:t>
            </a:fld>
            <a:endParaRPr lang="pt-P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A431EA-8468-486B-A5D3-58E2D27E2F5E}" type="slidenum">
              <a:rPr lang="pt-PT" smtClean="0"/>
              <a:pPr/>
              <a:t>16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1129771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tit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25438" y="1773238"/>
            <a:ext cx="7772400" cy="965200"/>
          </a:xfrm>
        </p:spPr>
        <p:txBody>
          <a:bodyPr anchor="b"/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pt-BR" noProof="0" smtClean="0"/>
              <a:t>Clique para editar o título mestre</a:t>
            </a:r>
            <a:endParaRPr lang="en-GB" noProof="0" smtClean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23850" y="2900363"/>
            <a:ext cx="6400800" cy="17526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pt-BR" noProof="0" smtClean="0"/>
              <a:t>Clique para editar o estilo do subtítulo mestre</a:t>
            </a:r>
            <a:endParaRPr lang="en-GB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759D5F-AA79-4302-8D5F-B4B5493CC2D1}" type="datetimeFigureOut">
              <a:rPr lang="en-GB"/>
              <a:pPr/>
              <a:t>03/10/2011</a:t>
            </a:fld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80CDC8F-2DBF-4A67-8AAC-8141DC4D255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utoUpdateAnimBg="0"/>
      <p:bldP spid="5124" grpId="0" build="p" autoUpdateAnimBg="0" advAuto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urrent_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PT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PT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70F534-68F0-4469-B6DF-1CAD1AAEE0E9}" type="datetimeFigureOut">
              <a:rPr lang="en-GB"/>
              <a:pPr/>
              <a:t>03/10/2011</a:t>
            </a:fld>
            <a:endParaRPr lang="en-GB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7B59C28-F2EF-42F5-81FA-098EAA9FD56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build="p" autoUpdateAnimBg="0" advAuto="0"/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urrent_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900863" y="44450"/>
            <a:ext cx="2146300" cy="6081713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PT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44450"/>
            <a:ext cx="6291263" cy="6081713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PT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D7E4F5-7D20-48E0-AE79-EE8A72BC7212}" type="datetimeFigureOut">
              <a:rPr lang="en-GB"/>
              <a:pPr/>
              <a:t>03/10/2011</a:t>
            </a:fld>
            <a:endParaRPr lang="en-GB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755E5AF-DE8D-4DC2-8482-DD331D2374E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build="p" autoUpdateAnimBg="0" advAuto="0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urrent_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PT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PT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6F755DA-5E46-443A-93BA-9CFE49A819D7}" type="datetimeFigureOut">
              <a:rPr lang="en-GB"/>
              <a:pPr/>
              <a:t>03/10/2011</a:t>
            </a:fld>
            <a:endParaRPr lang="en-GB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C2016CB-C445-4646-9BAC-0CCD75FA55E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build="p" autoUpdateAnimBg="0" advAuto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urrent_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PT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D5D121-661D-451A-ADA9-3EB37E9941EC}" type="datetimeFigureOut">
              <a:rPr lang="en-GB"/>
              <a:pPr/>
              <a:t>03/10/2011</a:t>
            </a:fld>
            <a:endParaRPr lang="en-GB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DFC5BD2-9869-4FD6-8A2A-8FB5686A098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build="p" autoUpdateAnimBg="0" advAuto="0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current_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PT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836613"/>
            <a:ext cx="4038600" cy="5289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PT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836613"/>
            <a:ext cx="4038600" cy="5289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PT"/>
          </a:p>
        </p:txBody>
      </p:sp>
      <p:sp>
        <p:nvSpPr>
          <p:cNvPr id="6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E9042F2-48C8-4133-BAB7-E95C7E6B04B8}" type="datetimeFigureOut">
              <a:rPr lang="en-GB"/>
              <a:pPr/>
              <a:t>03/10/2011</a:t>
            </a:fld>
            <a:endParaRPr lang="en-GB"/>
          </a:p>
        </p:txBody>
      </p:sp>
      <p:sp>
        <p:nvSpPr>
          <p:cNvPr id="7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89FE062-7B29-4E23-8458-92A1663ABC3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build="p" autoUpdateAnimBg="0" advAuto="0"/>
      <p:bldP spid="4" grpId="0" build="p" autoUpdateAnimBg="0" advAuto="0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 descr="current_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PT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PT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PT"/>
          </a:p>
        </p:txBody>
      </p:sp>
      <p:sp>
        <p:nvSpPr>
          <p:cNvPr id="8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F131C5-A315-4B5D-B59F-BED3EE10D3F8}" type="datetimeFigureOut">
              <a:rPr lang="en-GB"/>
              <a:pPr/>
              <a:t>03/10/2011</a:t>
            </a:fld>
            <a:endParaRPr lang="en-GB"/>
          </a:p>
        </p:txBody>
      </p:sp>
      <p:sp>
        <p:nvSpPr>
          <p:cNvPr id="9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10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9D1191C-DA88-42F0-B153-8696EA39F4F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build="p" autoUpdateAnimBg="0" advAuto="0"/>
      <p:bldP spid="4" grpId="0" build="p" autoUpdateAnimBg="0" advAuto="0"/>
      <p:bldP spid="5" grpId="0" build="p" autoUpdateAnimBg="0" advAuto="0"/>
      <p:bldP spid="6" grpId="0" build="p" autoUpdateAnimBg="0" advAuto="0"/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current_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PT"/>
          </a:p>
        </p:txBody>
      </p:sp>
      <p:sp>
        <p:nvSpPr>
          <p:cNvPr id="4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2370F7-40A9-44A7-AB5F-B37BCB4E2BDF}" type="datetimeFigureOut">
              <a:rPr lang="en-GB"/>
              <a:pPr/>
              <a:t>03/10/2011</a:t>
            </a:fld>
            <a:endParaRPr lang="en-GB"/>
          </a:p>
        </p:txBody>
      </p:sp>
      <p:sp>
        <p:nvSpPr>
          <p:cNvPr id="5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350C04D-070D-4043-B6A2-29EF9AEA9AE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current_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373117-DF76-4DCE-A3E0-69A3005B7580}" type="datetimeFigureOut">
              <a:rPr lang="en-GB"/>
              <a:pPr/>
              <a:t>03/10/2011</a:t>
            </a:fld>
            <a:endParaRPr lang="en-GB"/>
          </a:p>
        </p:txBody>
      </p:sp>
      <p:sp>
        <p:nvSpPr>
          <p:cNvPr id="4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45512E8-983A-4013-8283-E36056A0269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current_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PT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PT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B89F2D-5845-4978-8E85-4699C727246B}" type="datetimeFigureOut">
              <a:rPr lang="en-GB"/>
              <a:pPr/>
              <a:t>03/10/2011</a:t>
            </a:fld>
            <a:endParaRPr lang="en-GB"/>
          </a:p>
        </p:txBody>
      </p:sp>
      <p:sp>
        <p:nvSpPr>
          <p:cNvPr id="7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98B9414-C5AF-403B-B35B-8D9BB715E05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build="p" autoUpdateAnimBg="0" advAuto="0"/>
      <p:bldP spid="4" grpId="0" build="p" autoUpdateAnimBg="0" advAuto="0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current_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PT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  <a:endParaRPr lang="pt-PT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D2B3E8-4AFE-4090-BDE8-915D999B577C}" type="datetimeFigureOut">
              <a:rPr lang="en-GB"/>
              <a:pPr/>
              <a:t>03/10/2011</a:t>
            </a:fld>
            <a:endParaRPr lang="en-GB"/>
          </a:p>
        </p:txBody>
      </p:sp>
      <p:sp>
        <p:nvSpPr>
          <p:cNvPr id="7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3FD53E6-B601-42EF-BF10-AB529BCA9CA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build="p" autoUpdateAnimBg="0" advAuto="0"/>
      <p:bldP spid="4" grpId="0" build="p" autoUpdateAnimBg="0" advAuto="0"/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7" descr="current_background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79838" y="44450"/>
            <a:ext cx="5267325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título mestre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836613"/>
            <a:ext cx="8229600" cy="528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</a:defRPr>
            </a:lvl1pPr>
          </a:lstStyle>
          <a:p>
            <a:fld id="{9B8F3622-552F-4056-9981-4FA514E21778}" type="datetimeFigureOut">
              <a:rPr lang="en-GB"/>
              <a:pPr/>
              <a:t>03/10/2011</a:t>
            </a:fld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</a:defRPr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F8362BB2-0ACB-4AA2-B528-9992CB4101A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2400">
          <a:solidFill>
            <a:srgbClr val="434343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400">
          <a:solidFill>
            <a:srgbClr val="434343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400">
          <a:solidFill>
            <a:srgbClr val="434343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400">
          <a:solidFill>
            <a:srgbClr val="434343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400">
          <a:solidFill>
            <a:srgbClr val="434343"/>
          </a:solidFill>
          <a:latin typeface="Arial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2400">
          <a:solidFill>
            <a:srgbClr val="434343"/>
          </a:solidFill>
          <a:latin typeface="Arial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2400">
          <a:solidFill>
            <a:srgbClr val="434343"/>
          </a:solidFill>
          <a:latin typeface="Arial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2400">
          <a:solidFill>
            <a:srgbClr val="434343"/>
          </a:solidFill>
          <a:latin typeface="Arial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2400">
          <a:solidFill>
            <a:srgbClr val="434343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marquesetall@gmail.co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179388" y="1916113"/>
            <a:ext cx="6192837" cy="2808287"/>
          </a:xfrm>
          <a:prstGeom prst="roundRect">
            <a:avLst/>
          </a:prstGeom>
          <a:ln w="57150">
            <a:solidFill>
              <a:schemeClr val="accent6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pt-PT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520" y="1973418"/>
            <a:ext cx="6072188" cy="1743614"/>
          </a:xfrm>
        </p:spPr>
        <p:txBody>
          <a:bodyPr/>
          <a:lstStyle/>
          <a:p>
            <a:pPr algn="ctr" eaLnBrk="1" hangingPunct="1"/>
            <a:r>
              <a:rPr lang="pt-PT" sz="3200" noProof="1">
                <a:solidFill>
                  <a:schemeClr val="tx1"/>
                </a:solidFill>
              </a:rPr>
              <a:t>Projecto para caracterização do abuso familiar à pessoa idosa com demência</a:t>
            </a:r>
            <a:r>
              <a:rPr lang="pt-PT" sz="3200" noProof="1" smtClean="0">
                <a:solidFill>
                  <a:schemeClr val="tx1"/>
                </a:solidFill>
              </a:rPr>
              <a:t>: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520" y="3980656"/>
            <a:ext cx="5976938" cy="1752600"/>
          </a:xfrm>
        </p:spPr>
        <p:txBody>
          <a:bodyPr/>
          <a:lstStyle/>
          <a:p>
            <a:pPr algn="ctr" eaLnBrk="1" hangingPunct="1"/>
            <a:r>
              <a:rPr lang="pt-PT" sz="2000" i="1" noProof="1" smtClean="0">
                <a:solidFill>
                  <a:schemeClr val="tx1"/>
                </a:solidFill>
              </a:rPr>
              <a:t>A </a:t>
            </a:r>
            <a:r>
              <a:rPr lang="pt-PT" sz="2000" i="1" noProof="1">
                <a:solidFill>
                  <a:schemeClr val="tx1"/>
                </a:solidFill>
              </a:rPr>
              <a:t>parceria como intervenção de enfermagem </a:t>
            </a:r>
            <a:r>
              <a:rPr lang="pt-PT" sz="2000" i="1" noProof="1" smtClean="0">
                <a:solidFill>
                  <a:schemeClr val="tx1"/>
                </a:solidFill>
              </a:rPr>
              <a:t/>
            </a:r>
            <a:br>
              <a:rPr lang="pt-PT" sz="2000" i="1" noProof="1" smtClean="0">
                <a:solidFill>
                  <a:schemeClr val="tx1"/>
                </a:solidFill>
              </a:rPr>
            </a:br>
            <a:r>
              <a:rPr lang="pt-PT" sz="2000" i="1" noProof="1" smtClean="0">
                <a:solidFill>
                  <a:schemeClr val="tx1"/>
                </a:solidFill>
              </a:rPr>
              <a:t>para </a:t>
            </a:r>
            <a:r>
              <a:rPr lang="pt-PT" sz="2000" i="1" noProof="1">
                <a:solidFill>
                  <a:schemeClr val="tx1"/>
                </a:solidFill>
              </a:rPr>
              <a:t>a promoção do Cuidado de Si</a:t>
            </a:r>
            <a:endParaRPr lang="pt-PT" sz="2000" i="1" noProof="1" smtClean="0">
              <a:solidFill>
                <a:schemeClr val="tx1"/>
              </a:solidFill>
            </a:endParaRPr>
          </a:p>
        </p:txBody>
      </p:sp>
      <p:sp>
        <p:nvSpPr>
          <p:cNvPr id="26630" name="Título 1"/>
          <p:cNvSpPr>
            <a:spLocks noGrp="1"/>
          </p:cNvSpPr>
          <p:nvPr/>
        </p:nvSpPr>
        <p:spPr bwMode="auto">
          <a:xfrm>
            <a:off x="-1164382" y="908720"/>
            <a:ext cx="90487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PT" sz="2400" b="1" dirty="0" smtClean="0"/>
              <a:t>Angelini </a:t>
            </a:r>
            <a:r>
              <a:rPr lang="pt-PT" sz="2400" b="1" dirty="0" err="1" smtClean="0"/>
              <a:t>University</a:t>
            </a:r>
            <a:r>
              <a:rPr lang="pt-PT" sz="2400" b="1" dirty="0" smtClean="0"/>
              <a:t> </a:t>
            </a:r>
            <a:r>
              <a:rPr lang="pt-PT" sz="2400" b="1" dirty="0" err="1" smtClean="0"/>
              <a:t>Award</a:t>
            </a:r>
            <a:r>
              <a:rPr lang="pt-PT" sz="2400" b="1" dirty="0" smtClean="0"/>
              <a:t> 2010/2011</a:t>
            </a:r>
          </a:p>
          <a:p>
            <a:pPr algn="ctr"/>
            <a:r>
              <a:rPr lang="pt-PT" sz="1600" b="1" dirty="0" smtClean="0"/>
              <a:t>Museu do Oriente | 13 de Outubro de 2011</a:t>
            </a:r>
            <a:endParaRPr lang="pt-PT" sz="1600" b="1" dirty="0"/>
          </a:p>
        </p:txBody>
      </p:sp>
      <p:sp>
        <p:nvSpPr>
          <p:cNvPr id="26631" name="AutoShape 2" descr="http://www.photofunia.com/output/2/1/A/R/H/ARHOrFs-Q53wMJGh4nk54g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PT"/>
          </a:p>
        </p:txBody>
      </p:sp>
      <p:sp>
        <p:nvSpPr>
          <p:cNvPr id="26632" name="AutoShape 4" descr="http://www.photofunia.com/output/2/1/A/R/H/ARHOrFs-Q53wMJGh4nk54g.jpg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PT"/>
          </a:p>
        </p:txBody>
      </p:sp>
      <p:sp>
        <p:nvSpPr>
          <p:cNvPr id="8" name="CaixaDeTexto 7"/>
          <p:cNvSpPr txBox="1"/>
          <p:nvPr/>
        </p:nvSpPr>
        <p:spPr>
          <a:xfrm>
            <a:off x="0" y="5589588"/>
            <a:ext cx="4716016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pt-PT" sz="1600" b="1" u="sng" dirty="0" smtClean="0">
                <a:solidFill>
                  <a:srgbClr val="000000"/>
                </a:solidFill>
                <a:ea typeface="Tahoma" pitchFamily="34" charset="0"/>
                <a:cs typeface="Arial" charset="0"/>
              </a:rPr>
              <a:t>Realizado por:</a:t>
            </a:r>
            <a:endParaRPr lang="pt-PT" sz="1600" b="1" u="sng" dirty="0">
              <a:solidFill>
                <a:srgbClr val="000000"/>
              </a:solidFill>
              <a:ea typeface="Tahoma" pitchFamily="34" charset="0"/>
              <a:cs typeface="Arial" charset="0"/>
            </a:endParaRPr>
          </a:p>
          <a:p>
            <a:pPr algn="ctr">
              <a:defRPr/>
            </a:pPr>
            <a:r>
              <a:rPr lang="pt-PT" sz="1600" b="1" dirty="0">
                <a:solidFill>
                  <a:srgbClr val="000000"/>
                </a:solidFill>
                <a:ea typeface="Tahoma" pitchFamily="34" charset="0"/>
                <a:cs typeface="Arial" charset="0"/>
              </a:rPr>
              <a:t>Ana Carina Marques, Ana Rita Gaspar, </a:t>
            </a:r>
            <a:r>
              <a:rPr lang="pt-PT" sz="1600" b="1" dirty="0" smtClean="0">
                <a:solidFill>
                  <a:srgbClr val="000000"/>
                </a:solidFill>
                <a:ea typeface="Tahoma" pitchFamily="34" charset="0"/>
                <a:cs typeface="Arial" charset="0"/>
              </a:rPr>
              <a:t>Hugo </a:t>
            </a:r>
            <a:r>
              <a:rPr lang="pt-PT" sz="1600" b="1" dirty="0">
                <a:solidFill>
                  <a:srgbClr val="000000"/>
                </a:solidFill>
                <a:ea typeface="Tahoma" pitchFamily="34" charset="0"/>
                <a:cs typeface="Arial" charset="0"/>
              </a:rPr>
              <a:t>Reis, Maria Manuel </a:t>
            </a:r>
            <a:r>
              <a:rPr lang="pt-PT" sz="1600" b="1" dirty="0" smtClean="0">
                <a:solidFill>
                  <a:srgbClr val="000000"/>
                </a:solidFill>
                <a:ea typeface="Tahoma" pitchFamily="34" charset="0"/>
                <a:cs typeface="Arial" charset="0"/>
              </a:rPr>
              <a:t>Alves</a:t>
            </a:r>
          </a:p>
          <a:p>
            <a:pPr algn="ctr">
              <a:defRPr/>
            </a:pPr>
            <a:r>
              <a:rPr lang="pt-PT" sz="1200" b="1" i="1" dirty="0" smtClean="0">
                <a:solidFill>
                  <a:srgbClr val="000000"/>
                </a:solidFill>
                <a:ea typeface="Tahoma" pitchFamily="34" charset="0"/>
                <a:cs typeface="Arial" charset="0"/>
              </a:rPr>
              <a:t>Estudantes finalistas do curso de licenciatura em Enfermagem 2010/2011</a:t>
            </a:r>
            <a:endParaRPr lang="pt-PT" sz="1200" i="1" dirty="0">
              <a:solidFill>
                <a:srgbClr val="000000"/>
              </a:solidFill>
              <a:ea typeface="Tahoma" pitchFamily="34" charset="0"/>
              <a:cs typeface="Arial" charset="0"/>
            </a:endParaRPr>
          </a:p>
        </p:txBody>
      </p:sp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14988" y="2996952"/>
            <a:ext cx="3529012" cy="2614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Imagem 11" descr="AngeliniLogo.jfif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070503" y="1033747"/>
            <a:ext cx="1981200" cy="795655"/>
          </a:xfrm>
          <a:prstGeom prst="rect">
            <a:avLst/>
          </a:prstGeom>
        </p:spPr>
      </p:pic>
      <p:sp>
        <p:nvSpPr>
          <p:cNvPr id="13" name="CaixaDeTexto 12"/>
          <p:cNvSpPr txBox="1"/>
          <p:nvPr/>
        </p:nvSpPr>
        <p:spPr>
          <a:xfrm>
            <a:off x="4716016" y="5589240"/>
            <a:ext cx="4427984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pt-PT" sz="1600" b="1" u="sng" dirty="0" smtClean="0">
                <a:solidFill>
                  <a:srgbClr val="000000"/>
                </a:solidFill>
                <a:ea typeface="Tahoma" pitchFamily="34" charset="0"/>
                <a:cs typeface="Arial" charset="0"/>
              </a:rPr>
              <a:t>Docente:</a:t>
            </a:r>
          </a:p>
          <a:p>
            <a:pPr algn="ctr">
              <a:defRPr/>
            </a:pPr>
            <a:r>
              <a:rPr lang="pt-PT" sz="1600" b="1" dirty="0" smtClean="0">
                <a:solidFill>
                  <a:srgbClr val="000000"/>
                </a:solidFill>
                <a:ea typeface="Tahoma" pitchFamily="34" charset="0"/>
                <a:cs typeface="Arial" charset="0"/>
              </a:rPr>
              <a:t>Professora Doutora Idalina Gomes</a:t>
            </a:r>
          </a:p>
          <a:p>
            <a:pPr algn="ctr">
              <a:defRPr/>
            </a:pPr>
            <a:r>
              <a:rPr lang="pt-PT" sz="700" b="1" dirty="0" smtClean="0">
                <a:solidFill>
                  <a:srgbClr val="000000"/>
                </a:solidFill>
                <a:ea typeface="Tahoma" pitchFamily="34" charset="0"/>
                <a:cs typeface="Arial" charset="0"/>
              </a:rPr>
              <a:t> </a:t>
            </a:r>
          </a:p>
          <a:p>
            <a:pPr algn="ctr">
              <a:defRPr/>
            </a:pPr>
            <a:r>
              <a:rPr lang="pt-PT" sz="1600" b="1" u="sng" dirty="0" smtClean="0">
                <a:solidFill>
                  <a:srgbClr val="000000"/>
                </a:solidFill>
                <a:ea typeface="Tahoma" pitchFamily="34" charset="0"/>
                <a:cs typeface="Arial" charset="0"/>
              </a:rPr>
              <a:t>Instituição:</a:t>
            </a:r>
          </a:p>
          <a:p>
            <a:pPr algn="ctr">
              <a:defRPr/>
            </a:pPr>
            <a:r>
              <a:rPr lang="pt-PT" sz="1600" b="1" dirty="0" smtClean="0">
                <a:solidFill>
                  <a:srgbClr val="000000"/>
                </a:solidFill>
                <a:ea typeface="Tahoma" pitchFamily="34" charset="0"/>
                <a:cs typeface="Arial" charset="0"/>
              </a:rPr>
              <a:t>Escola Superior de Enfermagem de Lisboa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>
          <a:xfrm>
            <a:off x="6553200" y="6453336"/>
            <a:ext cx="2133600" cy="476250"/>
          </a:xfrm>
        </p:spPr>
        <p:txBody>
          <a:bodyPr/>
          <a:lstStyle/>
          <a:p>
            <a:pPr>
              <a:defRPr/>
            </a:pPr>
            <a:fld id="{EC2016CB-C445-4646-9BAC-0CCD75FA55EB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  <p:sp>
        <p:nvSpPr>
          <p:cNvPr id="5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836613"/>
            <a:ext cx="8229600" cy="5289550"/>
          </a:xfrm>
        </p:spPr>
        <p:txBody>
          <a:bodyPr/>
          <a:lstStyle/>
          <a:p>
            <a:pPr>
              <a:buNone/>
            </a:pPr>
            <a:r>
              <a:rPr lang="pt-PT" sz="3200" b="1" u="sng" dirty="0" smtClean="0"/>
              <a:t>Resultados</a:t>
            </a:r>
          </a:p>
          <a:p>
            <a:pPr>
              <a:buNone/>
            </a:pPr>
            <a:endParaRPr lang="pt-PT" sz="3200" b="1" u="sng" dirty="0" smtClean="0"/>
          </a:p>
          <a:p>
            <a:pPr>
              <a:buNone/>
            </a:pPr>
            <a:endParaRPr lang="pt-PT" sz="2800" dirty="0" smtClean="0"/>
          </a:p>
          <a:p>
            <a:pPr>
              <a:buNone/>
            </a:pPr>
            <a:endParaRPr lang="pt-PT" sz="2800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18439405"/>
              </p:ext>
            </p:extLst>
          </p:nvPr>
        </p:nvGraphicFramePr>
        <p:xfrm>
          <a:off x="539552" y="1579840"/>
          <a:ext cx="8208912" cy="4729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8352"/>
                <a:gridCol w="2304256"/>
                <a:gridCol w="273630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Escala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Itens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Grupo avaliado</a:t>
                      </a:r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Akron General Medical Center Geriatric Abuse Protocol</a:t>
                      </a:r>
                    </a:p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(Jones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al., 1988) </a:t>
                      </a:r>
                      <a:endParaRPr lang="en-US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PT" sz="1600" dirty="0" smtClean="0"/>
                    </a:p>
                    <a:p>
                      <a:pPr algn="ctr"/>
                      <a:r>
                        <a:rPr lang="pt-PT" sz="1600" dirty="0" smtClean="0"/>
                        <a:t>46 </a:t>
                      </a:r>
                      <a:endParaRPr lang="pt-P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PT" sz="1600" dirty="0" smtClean="0"/>
                    </a:p>
                    <a:p>
                      <a:pPr algn="ctr"/>
                      <a:r>
                        <a:rPr lang="pt-PT" sz="1600" dirty="0" smtClean="0"/>
                        <a:t>Pessoa</a:t>
                      </a:r>
                      <a:r>
                        <a:rPr lang="pt-PT" sz="1600" baseline="0" dirty="0" smtClean="0"/>
                        <a:t> Idosa</a:t>
                      </a:r>
                      <a:endParaRPr lang="pt-PT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Questions to Elicit Elder Abuse</a:t>
                      </a:r>
                      <a:endParaRPr lang="pt-PT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pt-PT" sz="12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pt-PT" sz="120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Carney</a:t>
                      </a:r>
                      <a:r>
                        <a:rPr lang="pt-PT" sz="12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al., 2003)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600" dirty="0" smtClean="0"/>
                        <a:t>15</a:t>
                      </a:r>
                      <a:endParaRPr lang="pt-P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600" dirty="0" smtClean="0"/>
                        <a:t>Pessoa</a:t>
                      </a:r>
                      <a:r>
                        <a:rPr lang="pt-PT" sz="1600" baseline="0" dirty="0" smtClean="0"/>
                        <a:t> Idosa</a:t>
                      </a:r>
                      <a:endParaRPr lang="pt-PT" sz="1600" dirty="0" smtClean="0"/>
                    </a:p>
                    <a:p>
                      <a:pPr algn="ctr"/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Hwalek-Sengstock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Elder Abuse Screening Test (H-S/EAST)</a:t>
                      </a:r>
                      <a:endParaRPr lang="pt-PT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pt-PT" sz="12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pt-PT" sz="120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Neale</a:t>
                      </a:r>
                      <a:r>
                        <a:rPr lang="pt-PT" sz="12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al., 1991)</a:t>
                      </a:r>
                      <a:endParaRPr lang="pt-PT" sz="12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600" dirty="0" smtClean="0"/>
                        <a:t>15</a:t>
                      </a:r>
                      <a:endParaRPr lang="pt-P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600" dirty="0" smtClean="0"/>
                        <a:t>Pessoa</a:t>
                      </a:r>
                      <a:r>
                        <a:rPr lang="pt-PT" sz="1600" baseline="0" dirty="0" smtClean="0"/>
                        <a:t> Idosa</a:t>
                      </a:r>
                      <a:endParaRPr lang="pt-PT" sz="1600" dirty="0" smtClean="0"/>
                    </a:p>
                    <a:p>
                      <a:pPr algn="ctr"/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Partner</a:t>
                      </a:r>
                      <a:r>
                        <a:rPr lang="pt-PT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PT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Violence</a:t>
                      </a:r>
                      <a:r>
                        <a:rPr lang="pt-PT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PT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Screen</a:t>
                      </a:r>
                      <a:r>
                        <a:rPr lang="pt-PT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(PVS)</a:t>
                      </a:r>
                    </a:p>
                    <a:p>
                      <a:pPr algn="ctr"/>
                      <a:r>
                        <a:rPr lang="pt-PT" sz="12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pt-PT" sz="120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Feldhaus</a:t>
                      </a:r>
                      <a:r>
                        <a:rPr lang="pt-PT" sz="12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al., 1997)</a:t>
                      </a:r>
                      <a:endParaRPr lang="pt-PT" sz="12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600" dirty="0" smtClean="0"/>
                        <a:t>3</a:t>
                      </a:r>
                      <a:endParaRPr lang="pt-P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600" dirty="0" smtClean="0"/>
                        <a:t>Pessoa</a:t>
                      </a:r>
                      <a:r>
                        <a:rPr lang="pt-PT" sz="1600" baseline="0" dirty="0" smtClean="0"/>
                        <a:t> Idosa</a:t>
                      </a:r>
                      <a:endParaRPr lang="pt-PT" sz="1600" dirty="0" smtClean="0"/>
                    </a:p>
                    <a:p>
                      <a:pPr algn="ctr"/>
                      <a:endParaRPr lang="pt-PT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Risk of Abuse Tool</a:t>
                      </a:r>
                      <a:endParaRPr lang="pt-PT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2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Bass, Anetzberger, </a:t>
                      </a:r>
                      <a:r>
                        <a:rPr lang="en-US" sz="12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Ejaz</a:t>
                      </a:r>
                      <a:r>
                        <a:rPr lang="en-US" sz="12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&amp; </a:t>
                      </a:r>
                      <a:r>
                        <a:rPr lang="en-US" sz="12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Nagpaul</a:t>
                      </a:r>
                      <a:r>
                        <a:rPr lang="en-US" sz="12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2001)</a:t>
                      </a:r>
                      <a:endParaRPr lang="pt-P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600" dirty="0" smtClean="0"/>
                        <a:t>27</a:t>
                      </a:r>
                      <a:endParaRPr lang="pt-P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600" dirty="0" smtClean="0"/>
                        <a:t>Pessoa</a:t>
                      </a:r>
                      <a:r>
                        <a:rPr lang="pt-PT" sz="1600" baseline="0" dirty="0" smtClean="0"/>
                        <a:t> Idosa e familiar cuidador</a:t>
                      </a:r>
                      <a:endParaRPr lang="pt-PT" sz="1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Actual Abuse </a:t>
                      </a:r>
                      <a:r>
                        <a:rPr lang="pt-PT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Tool</a:t>
                      </a:r>
                      <a:endParaRPr lang="pt-PT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pt-PT" sz="12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pt-PT" sz="120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Bass</a:t>
                      </a:r>
                      <a:r>
                        <a:rPr lang="pt-PT" sz="12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al., 2001)</a:t>
                      </a:r>
                      <a:endParaRPr lang="pt-PT" sz="12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600" dirty="0" smtClean="0"/>
                        <a:t>19</a:t>
                      </a:r>
                      <a:endParaRPr lang="pt-P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600" dirty="0" smtClean="0"/>
                        <a:t>Pessoa</a:t>
                      </a:r>
                      <a:r>
                        <a:rPr lang="pt-PT" sz="1600" baseline="0" dirty="0" smtClean="0"/>
                        <a:t> Idosa</a:t>
                      </a:r>
                      <a:endParaRPr lang="pt-PT" sz="1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Brief Abuse Screen For The Elderly (BASE)</a:t>
                      </a:r>
                      <a:endParaRPr lang="pt-PT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pt-PT" sz="12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(Reis &amp; </a:t>
                      </a:r>
                      <a:r>
                        <a:rPr lang="pt-PT" sz="12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Nahmiash</a:t>
                      </a:r>
                      <a:r>
                        <a:rPr lang="pt-PT" sz="12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1998)</a:t>
                      </a:r>
                      <a:endParaRPr lang="pt-PT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600" dirty="0" smtClean="0"/>
                        <a:t>5</a:t>
                      </a:r>
                      <a:endParaRPr lang="pt-P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600" dirty="0" smtClean="0"/>
                        <a:t>Pessoa</a:t>
                      </a:r>
                      <a:r>
                        <a:rPr lang="pt-PT" sz="1600" baseline="0" dirty="0" smtClean="0"/>
                        <a:t> Idosa e familiar cuidador</a:t>
                      </a:r>
                      <a:endParaRPr lang="pt-PT" sz="1600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99535699"/>
              </p:ext>
            </p:extLst>
          </p:nvPr>
        </p:nvGraphicFramePr>
        <p:xfrm>
          <a:off x="539552" y="1556792"/>
          <a:ext cx="8208912" cy="475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4376"/>
                <a:gridCol w="2088232"/>
                <a:gridCol w="273630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Escala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Itens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Grupo avaliado</a:t>
                      </a:r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Elder Abuse Suspicion Index © (EASI) </a:t>
                      </a:r>
                      <a:endParaRPr lang="pt-PT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2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20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Yaffe</a:t>
                      </a:r>
                      <a:r>
                        <a:rPr lang="en-US" sz="12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Wolfson</a:t>
                      </a:r>
                      <a:r>
                        <a:rPr lang="en-US" sz="12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Lithwick</a:t>
                      </a:r>
                      <a:r>
                        <a:rPr lang="en-US" sz="12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Weiss, 2008)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600" dirty="0" smtClean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600" dirty="0" smtClean="0"/>
                        <a:t>Pessoa</a:t>
                      </a:r>
                      <a:r>
                        <a:rPr lang="pt-PT" sz="1600" baseline="0" dirty="0" smtClean="0"/>
                        <a:t> Idosa</a:t>
                      </a:r>
                      <a:endParaRPr lang="pt-PT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Elder</a:t>
                      </a:r>
                      <a:r>
                        <a:rPr lang="pt-PT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PT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Assessment</a:t>
                      </a:r>
                      <a:r>
                        <a:rPr lang="pt-PT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PT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Instrument</a:t>
                      </a:r>
                      <a:r>
                        <a:rPr lang="pt-PT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(EAI)</a:t>
                      </a:r>
                    </a:p>
                    <a:p>
                      <a:pPr algn="ctr"/>
                      <a:r>
                        <a:rPr lang="pt-PT" sz="12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(Fulmer, 2003; Fulmer, &amp; </a:t>
                      </a:r>
                      <a:r>
                        <a:rPr lang="pt-PT" sz="120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Cahill</a:t>
                      </a:r>
                      <a:r>
                        <a:rPr lang="pt-PT" sz="12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1984;</a:t>
                      </a:r>
                    </a:p>
                    <a:p>
                      <a:pPr algn="ctr"/>
                      <a:r>
                        <a:rPr lang="pt-PT" sz="12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Fulmer &amp; </a:t>
                      </a:r>
                      <a:r>
                        <a:rPr lang="pt-PT" sz="120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Wetle</a:t>
                      </a:r>
                      <a:r>
                        <a:rPr lang="pt-PT" sz="12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1986)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600" dirty="0" smtClean="0"/>
                        <a:t>6</a:t>
                      </a:r>
                      <a:endParaRPr lang="pt-P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600" dirty="0" smtClean="0"/>
                        <a:t>Pessoa</a:t>
                      </a:r>
                      <a:r>
                        <a:rPr lang="pt-PT" sz="1600" baseline="0" dirty="0" smtClean="0"/>
                        <a:t> Idosa</a:t>
                      </a:r>
                      <a:endParaRPr lang="pt-PT" sz="1600" dirty="0" smtClean="0"/>
                    </a:p>
                    <a:p>
                      <a:pPr algn="ctr"/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HALF</a:t>
                      </a:r>
                    </a:p>
                    <a:p>
                      <a:pPr algn="ctr"/>
                      <a:r>
                        <a:rPr lang="pt-PT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pt-PT" sz="12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Ferguson</a:t>
                      </a:r>
                      <a:r>
                        <a:rPr lang="pt-PT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&amp; </a:t>
                      </a:r>
                      <a:r>
                        <a:rPr lang="pt-PT" sz="12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Beck</a:t>
                      </a:r>
                      <a:r>
                        <a:rPr lang="pt-PT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1983)</a:t>
                      </a:r>
                      <a:endParaRPr lang="pt-PT" sz="12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600" dirty="0" smtClean="0"/>
                        <a:t>37 </a:t>
                      </a:r>
                      <a:endParaRPr lang="pt-P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600" dirty="0" smtClean="0"/>
                        <a:t>Pessoa</a:t>
                      </a:r>
                      <a:r>
                        <a:rPr lang="pt-PT" sz="1600" baseline="0" dirty="0" smtClean="0"/>
                        <a:t> Idosa e familiar cuidador</a:t>
                      </a:r>
                      <a:endParaRPr lang="pt-PT" sz="1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Indicators of Abuse (IOA) Screen</a:t>
                      </a:r>
                      <a:endParaRPr lang="pt-PT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pt-PT" sz="12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(Reis &amp; </a:t>
                      </a:r>
                      <a:r>
                        <a:rPr lang="pt-PT" sz="120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Nahmiash</a:t>
                      </a:r>
                      <a:r>
                        <a:rPr lang="pt-PT" sz="12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1998)</a:t>
                      </a:r>
                      <a:endParaRPr lang="pt-PT" sz="120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600" dirty="0" smtClean="0"/>
                        <a:t>40</a:t>
                      </a:r>
                      <a:endParaRPr lang="pt-P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600" dirty="0" smtClean="0"/>
                        <a:t>Pessoa</a:t>
                      </a:r>
                      <a:r>
                        <a:rPr lang="pt-PT" sz="1600" baseline="0" dirty="0" smtClean="0"/>
                        <a:t> Idosa e familiar cuidador</a:t>
                      </a:r>
                      <a:endParaRPr lang="pt-PT" sz="1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Screen for Various Types of Abuse or Neglect</a:t>
                      </a:r>
                      <a:endParaRPr lang="pt-PT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pt-PT" sz="12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(AMA, 1992)</a:t>
                      </a:r>
                      <a:endParaRPr lang="pt-PT" sz="12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dirty="0" smtClean="0"/>
                        <a:t>Lista de verificação se</a:t>
                      </a:r>
                      <a:r>
                        <a:rPr lang="pt-PT" sz="1200" baseline="0" dirty="0" smtClean="0"/>
                        <a:t> houver suspeita de abuso</a:t>
                      </a:r>
                      <a:endParaRPr lang="pt-P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600" dirty="0" smtClean="0"/>
                        <a:t>Pessoa</a:t>
                      </a:r>
                      <a:r>
                        <a:rPr lang="pt-PT" sz="1600" baseline="0" dirty="0" smtClean="0"/>
                        <a:t> Idosa</a:t>
                      </a:r>
                      <a:endParaRPr lang="pt-PT" sz="1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Suspected</a:t>
                      </a:r>
                      <a:r>
                        <a:rPr lang="pt-PT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Abuse </a:t>
                      </a:r>
                      <a:r>
                        <a:rPr lang="pt-PT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Tool</a:t>
                      </a:r>
                      <a:endParaRPr lang="pt-PT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pt-PT" sz="12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pt-PT" sz="120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Bass</a:t>
                      </a:r>
                      <a:r>
                        <a:rPr lang="pt-PT" sz="12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Anetzberger, </a:t>
                      </a:r>
                      <a:r>
                        <a:rPr lang="pt-PT" sz="120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Ejaz</a:t>
                      </a:r>
                      <a:r>
                        <a:rPr lang="pt-PT" sz="12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&amp; </a:t>
                      </a:r>
                      <a:r>
                        <a:rPr lang="pt-PT" sz="120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Nagpaul</a:t>
                      </a:r>
                      <a:r>
                        <a:rPr lang="pt-PT" sz="12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2001)</a:t>
                      </a:r>
                      <a:endParaRPr lang="pt-PT" sz="12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600" dirty="0" smtClean="0"/>
                        <a:t>21</a:t>
                      </a:r>
                      <a:endParaRPr lang="pt-P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600" dirty="0" smtClean="0"/>
                        <a:t>Pessoa</a:t>
                      </a:r>
                      <a:r>
                        <a:rPr lang="pt-PT" sz="1600" baseline="0" dirty="0" smtClean="0"/>
                        <a:t> Idosa</a:t>
                      </a:r>
                      <a:endParaRPr lang="pt-PT" sz="1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Vulnerability To Abuse Screening Scale (VASS)</a:t>
                      </a:r>
                      <a:endParaRPr lang="pt-PT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2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(Schofield et al., 2002; Schofield &amp; Mishra, 2003)</a:t>
                      </a:r>
                      <a:endParaRPr lang="pt-PT" sz="120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600" dirty="0" smtClean="0"/>
                        <a:t>5</a:t>
                      </a:r>
                      <a:endParaRPr lang="pt-P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600" dirty="0" smtClean="0"/>
                        <a:t>Pessoa</a:t>
                      </a:r>
                      <a:r>
                        <a:rPr lang="pt-PT" sz="1600" baseline="0" dirty="0" smtClean="0"/>
                        <a:t> Idosa (mulher)</a:t>
                      </a:r>
                      <a:endParaRPr lang="pt-PT" sz="160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>
          <a:xfrm>
            <a:off x="6553200" y="6453336"/>
            <a:ext cx="2133600" cy="476250"/>
          </a:xfrm>
        </p:spPr>
        <p:txBody>
          <a:bodyPr/>
          <a:lstStyle/>
          <a:p>
            <a:pPr>
              <a:defRPr/>
            </a:pPr>
            <a:fld id="{EC2016CB-C445-4646-9BAC-0CCD75FA55EB}" type="slidenum">
              <a:rPr lang="en-GB" smtClean="0"/>
              <a:pPr>
                <a:defRPr/>
              </a:pPr>
              <a:t>11</a:t>
            </a:fld>
            <a:endParaRPr lang="en-GB" dirty="0"/>
          </a:p>
        </p:txBody>
      </p:sp>
      <p:sp>
        <p:nvSpPr>
          <p:cNvPr id="5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836613"/>
            <a:ext cx="8229600" cy="5289550"/>
          </a:xfrm>
        </p:spPr>
        <p:txBody>
          <a:bodyPr/>
          <a:lstStyle/>
          <a:p>
            <a:pPr>
              <a:buNone/>
            </a:pPr>
            <a:r>
              <a:rPr lang="pt-PT" sz="3200" b="1" u="sng" dirty="0" smtClean="0"/>
              <a:t>Resultados</a:t>
            </a:r>
          </a:p>
          <a:p>
            <a:pPr>
              <a:buNone/>
            </a:pPr>
            <a:endParaRPr lang="pt-PT" sz="3200" b="1" u="sng" dirty="0" smtClean="0"/>
          </a:p>
          <a:p>
            <a:pPr>
              <a:buNone/>
            </a:pPr>
            <a:endParaRPr lang="pt-PT" sz="2800" dirty="0" smtClean="0"/>
          </a:p>
          <a:p>
            <a:pPr>
              <a:buNone/>
            </a:pPr>
            <a:endParaRPr lang="pt-PT" sz="2800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99839279"/>
              </p:ext>
            </p:extLst>
          </p:nvPr>
        </p:nvGraphicFramePr>
        <p:xfrm>
          <a:off x="467544" y="2492896"/>
          <a:ext cx="8208912" cy="2169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4376"/>
                <a:gridCol w="2088232"/>
                <a:gridCol w="273630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Escala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Itens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Grupo avaliado</a:t>
                      </a:r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Conflict</a:t>
                      </a:r>
                      <a:r>
                        <a:rPr lang="pt-PT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PT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Tactics</a:t>
                      </a:r>
                      <a:r>
                        <a:rPr lang="pt-PT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PT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Scale</a:t>
                      </a:r>
                      <a:endParaRPr lang="pt-PT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pt-PT" sz="12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(Status, 1979)</a:t>
                      </a:r>
                      <a:endParaRPr lang="en-US" sz="120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600" dirty="0" smtClean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600" dirty="0" smtClean="0"/>
                        <a:t>Pessoa</a:t>
                      </a:r>
                      <a:r>
                        <a:rPr lang="pt-PT" sz="1600" baseline="0" dirty="0" smtClean="0"/>
                        <a:t> Idosa</a:t>
                      </a:r>
                      <a:endParaRPr lang="pt-PT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Caregiver</a:t>
                      </a:r>
                      <a:r>
                        <a:rPr lang="pt-PT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Abuse </a:t>
                      </a:r>
                      <a:r>
                        <a:rPr lang="pt-PT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Screen</a:t>
                      </a:r>
                      <a:r>
                        <a:rPr lang="pt-PT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PT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(CASE)</a:t>
                      </a:r>
                    </a:p>
                    <a:p>
                      <a:pPr algn="ctr"/>
                      <a:r>
                        <a:rPr lang="pt-PT" sz="12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(Reis &amp; </a:t>
                      </a:r>
                      <a:r>
                        <a:rPr lang="pt-PT" sz="120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Nahmiash</a:t>
                      </a:r>
                      <a:r>
                        <a:rPr lang="pt-PT" sz="12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1995)</a:t>
                      </a:r>
                      <a:endParaRPr lang="pt-PT" sz="120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600" dirty="0" smtClean="0"/>
                        <a:t>8</a:t>
                      </a:r>
                      <a:endParaRPr lang="pt-PT" sz="16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600" b="1" baseline="0" dirty="0" smtClean="0"/>
                        <a:t>Familiar cuidador</a:t>
                      </a:r>
                      <a:endParaRPr lang="pt-PT" sz="1600" b="1" dirty="0" smtClean="0"/>
                    </a:p>
                    <a:p>
                      <a:pPr algn="ctr"/>
                      <a:endParaRPr lang="pt-PT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Carer</a:t>
                      </a:r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Abuse</a:t>
                      </a:r>
                      <a:r>
                        <a:rPr lang="en-US" sz="14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Assessment Protocol for Nurses</a:t>
                      </a:r>
                      <a:endParaRPr lang="en-US" sz="14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pt-PT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pt-PT" sz="12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Davies</a:t>
                      </a:r>
                      <a:r>
                        <a:rPr lang="pt-PT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1997)</a:t>
                      </a:r>
                      <a:endParaRPr lang="pt-PT" sz="1200" b="0" i="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600" dirty="0" smtClean="0"/>
                        <a:t>41</a:t>
                      </a:r>
                      <a:endParaRPr lang="pt-PT" sz="16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600" b="1" baseline="0" dirty="0" smtClean="0"/>
                        <a:t>Familiar cuidador</a:t>
                      </a:r>
                      <a:endParaRPr lang="pt-PT" sz="1600" b="1" dirty="0" smtClean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Seta curvada à direita 2"/>
          <p:cNvSpPr/>
          <p:nvPr/>
        </p:nvSpPr>
        <p:spPr>
          <a:xfrm>
            <a:off x="971600" y="4869160"/>
            <a:ext cx="720080" cy="136815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chemeClr val="tx1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051720" y="5445224"/>
            <a:ext cx="56886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dirty="0" smtClean="0"/>
              <a:t>A maioria das escalas avaliam alterações </a:t>
            </a:r>
            <a:r>
              <a:rPr lang="pt-PT" dirty="0"/>
              <a:t>do </a:t>
            </a:r>
            <a:r>
              <a:rPr lang="pt-PT" dirty="0" smtClean="0"/>
              <a:t>comportamento, </a:t>
            </a:r>
            <a:r>
              <a:rPr lang="pt-PT" dirty="0"/>
              <a:t>o que dificulta a sua utilização em pessoas idosas com demência.</a:t>
            </a:r>
          </a:p>
        </p:txBody>
      </p:sp>
    </p:spTree>
    <p:extLst>
      <p:ext uri="{BB962C8B-B14F-4D97-AF65-F5344CB8AC3E}">
        <p14:creationId xmlns:p14="http://schemas.microsoft.com/office/powerpoint/2010/main" xmlns="" val="232878634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2016CB-C445-4646-9BAC-0CCD75FA55EB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  <p:sp>
        <p:nvSpPr>
          <p:cNvPr id="5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836613"/>
            <a:ext cx="8229600" cy="5289550"/>
          </a:xfrm>
        </p:spPr>
        <p:txBody>
          <a:bodyPr/>
          <a:lstStyle/>
          <a:p>
            <a:pPr>
              <a:buNone/>
            </a:pPr>
            <a:r>
              <a:rPr lang="pt-PT" sz="3200" b="1" u="sng" dirty="0" smtClean="0"/>
              <a:t>Principais Conclusões</a:t>
            </a:r>
          </a:p>
          <a:p>
            <a:pPr>
              <a:buNone/>
            </a:pPr>
            <a:endParaRPr lang="pt-PT" sz="3200" b="1" u="sng" dirty="0" smtClean="0"/>
          </a:p>
          <a:p>
            <a:pPr>
              <a:buNone/>
            </a:pPr>
            <a:endParaRPr lang="pt-PT" sz="2800" dirty="0" smtClean="0"/>
          </a:p>
          <a:p>
            <a:pPr>
              <a:buNone/>
            </a:pPr>
            <a:endParaRPr lang="pt-PT" sz="2800" dirty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22239519"/>
              </p:ext>
            </p:extLst>
          </p:nvPr>
        </p:nvGraphicFramePr>
        <p:xfrm>
          <a:off x="225425" y="1989138"/>
          <a:ext cx="6074368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743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O Abuso e a Demência</a:t>
                      </a:r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dirty="0" smtClean="0"/>
                        <a:t>Segundo estudos</a:t>
                      </a:r>
                      <a:r>
                        <a:rPr lang="pt-PT" baseline="0" dirty="0" smtClean="0"/>
                        <a:t> realizados por </a:t>
                      </a:r>
                      <a:r>
                        <a:rPr lang="pt-PT" dirty="0" smtClean="0"/>
                        <a:t>Cooney &amp; Mortimer (1995),</a:t>
                      </a:r>
                      <a:r>
                        <a:rPr lang="pt-PT" baseline="0" dirty="0" smtClean="0"/>
                        <a:t> </a:t>
                      </a:r>
                      <a:r>
                        <a:rPr lang="pt-PT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55% </a:t>
                      </a:r>
                      <a:r>
                        <a:rPr lang="pt-PT" dirty="0" smtClean="0"/>
                        <a:t>dos cuidadores de pessoas idosas com demência admitiram ter cometido abuso. </a:t>
                      </a:r>
                      <a:endParaRPr lang="pt-PT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77268718"/>
              </p:ext>
            </p:extLst>
          </p:nvPr>
        </p:nvGraphicFramePr>
        <p:xfrm>
          <a:off x="225425" y="3357563"/>
          <a:ext cx="8666656" cy="10111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66656"/>
              </a:tblGrid>
              <a:tr h="301908">
                <a:tc>
                  <a:txBody>
                    <a:bodyPr/>
                    <a:lstStyle/>
                    <a:p>
                      <a:pPr algn="ctr"/>
                      <a:endParaRPr lang="pt-PT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53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dirty="0" smtClean="0"/>
                        <a:t>Segundo os mesmos investigadores, uma pessoa com Alzheimer tem </a:t>
                      </a:r>
                      <a:r>
                        <a:rPr lang="pt-PT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2,25 vezes </a:t>
                      </a:r>
                      <a:r>
                        <a:rPr lang="pt-PT" dirty="0" smtClean="0"/>
                        <a:t>mais probabilidade de ser submetido a algum tipo de abuso.</a:t>
                      </a:r>
                    </a:p>
                  </a:txBody>
                  <a:tcPr>
                    <a:lnT w="38100" cmpd="sng">
                      <a:noFill/>
                    </a:lnT>
                  </a:tcPr>
                </a:tc>
              </a:tr>
            </a:tbl>
          </a:graphicData>
        </a:graphic>
      </p:graphicFrame>
      <p:sp>
        <p:nvSpPr>
          <p:cNvPr id="10" name="Seta para a direita 9"/>
          <p:cNvSpPr/>
          <p:nvPr/>
        </p:nvSpPr>
        <p:spPr>
          <a:xfrm rot="5400000">
            <a:off x="7325519" y="2798936"/>
            <a:ext cx="1081088" cy="396875"/>
          </a:xfrm>
          <a:prstGeom prst="rightArrow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11" name="Seta para a direita 10"/>
          <p:cNvSpPr/>
          <p:nvPr/>
        </p:nvSpPr>
        <p:spPr>
          <a:xfrm rot="10800000">
            <a:off x="6470650" y="2348880"/>
            <a:ext cx="1493838" cy="396875"/>
          </a:xfrm>
          <a:prstGeom prst="rightArrow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12" name="Seta para a direita 11"/>
          <p:cNvSpPr/>
          <p:nvPr/>
        </p:nvSpPr>
        <p:spPr>
          <a:xfrm rot="16200000">
            <a:off x="269108" y="4958752"/>
            <a:ext cx="1152130" cy="396875"/>
          </a:xfrm>
          <a:prstGeom prst="rightArrow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13" name="Seta para a direita 12"/>
          <p:cNvSpPr/>
          <p:nvPr/>
        </p:nvSpPr>
        <p:spPr>
          <a:xfrm>
            <a:off x="755576" y="5445224"/>
            <a:ext cx="1081088" cy="396875"/>
          </a:xfrm>
          <a:prstGeom prst="rightArrow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graphicFrame>
        <p:nvGraphicFramePr>
          <p:cNvPr id="14" name="Tabe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82359093"/>
              </p:ext>
            </p:extLst>
          </p:nvPr>
        </p:nvGraphicFramePr>
        <p:xfrm>
          <a:off x="2420840" y="4653136"/>
          <a:ext cx="5543648" cy="15602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43648"/>
              </a:tblGrid>
              <a:tr h="371573">
                <a:tc>
                  <a:txBody>
                    <a:bodyPr/>
                    <a:lstStyle/>
                    <a:p>
                      <a:pPr algn="ctr"/>
                      <a:endParaRPr lang="pt-PT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55644">
                <a:tc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pt-PT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 validação de uma escala </a:t>
                      </a:r>
                      <a:r>
                        <a:rPr lang="pt-PT" sz="1800" dirty="0" smtClean="0"/>
                        <a:t>de avaliação de abuso familiar, representa, simultaneamente, uma grande </a:t>
                      </a:r>
                      <a:r>
                        <a:rPr lang="pt-PT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lacuna</a:t>
                      </a:r>
                      <a:r>
                        <a:rPr lang="pt-PT" sz="1800" dirty="0" smtClean="0"/>
                        <a:t> actual, e uma grande </a:t>
                      </a:r>
                      <a:r>
                        <a:rPr lang="pt-PT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oportunidade</a:t>
                      </a:r>
                      <a:r>
                        <a:rPr lang="pt-PT" sz="1800" dirty="0" smtClean="0"/>
                        <a:t>, a ser mobilizada pelos profissionais de saúde. </a:t>
                      </a:r>
                      <a:endParaRPr lang="pt-PT" sz="1800" dirty="0"/>
                    </a:p>
                  </a:txBody>
                  <a:tcPr>
                    <a:lnT w="38100" cmpd="sng">
                      <a:noFill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2016CB-C445-4646-9BAC-0CCD75FA55EB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  <p:sp>
        <p:nvSpPr>
          <p:cNvPr id="5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836613"/>
            <a:ext cx="8229600" cy="5289550"/>
          </a:xfrm>
        </p:spPr>
        <p:txBody>
          <a:bodyPr/>
          <a:lstStyle/>
          <a:p>
            <a:pPr>
              <a:buNone/>
            </a:pPr>
            <a:r>
              <a:rPr lang="pt-PT" sz="3200" b="1" u="sng" dirty="0" smtClean="0"/>
              <a:t>Principais Conclusões</a:t>
            </a:r>
          </a:p>
          <a:p>
            <a:pPr>
              <a:buNone/>
            </a:pPr>
            <a:endParaRPr lang="pt-PT" sz="3200" b="1" u="sng" dirty="0" smtClean="0"/>
          </a:p>
          <a:p>
            <a:pPr>
              <a:buNone/>
            </a:pPr>
            <a:endParaRPr lang="pt-PT" sz="2800" dirty="0" smtClean="0"/>
          </a:p>
          <a:p>
            <a:pPr>
              <a:buNone/>
            </a:pPr>
            <a:endParaRPr lang="pt-PT" sz="2800" dirty="0"/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55849745"/>
              </p:ext>
            </p:extLst>
          </p:nvPr>
        </p:nvGraphicFramePr>
        <p:xfrm>
          <a:off x="251520" y="1628800"/>
          <a:ext cx="6048672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48672"/>
              </a:tblGrid>
              <a:tr h="301908">
                <a:tc>
                  <a:txBody>
                    <a:bodyPr/>
                    <a:lstStyle/>
                    <a:p>
                      <a:pPr algn="ctr"/>
                      <a:endParaRPr lang="pt-PT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5388"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</a:pPr>
                      <a:r>
                        <a:rPr lang="pt-PT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Wingdings-Regular"/>
                          <a:cs typeface="+mn-cs"/>
                        </a:rPr>
                        <a:t>Parceria</a:t>
                      </a:r>
                      <a:r>
                        <a:rPr lang="pt-P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Wingdings-Regular"/>
                          <a:cs typeface="+mn-cs"/>
                        </a:rPr>
                        <a:t> </a:t>
                      </a:r>
                      <a:r>
                        <a:rPr lang="pt-PT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Wingdings-Regular"/>
                          <a:cs typeface="+mn-cs"/>
                        </a:rPr>
                        <a:t>, enquanto intervenção, </a:t>
                      </a:r>
                      <a:r>
                        <a:rPr lang="pt-P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Wingdings-Regular"/>
                          <a:cs typeface="+mn-cs"/>
                        </a:rPr>
                        <a:t>com potencial para diminuir os factores de risco de abuso associados ao </a:t>
                      </a:r>
                      <a:r>
                        <a:rPr lang="pt-PT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Wingdings-Regular"/>
                          <a:cs typeface="+mn-cs"/>
                        </a:rPr>
                        <a:t>stress</a:t>
                      </a:r>
                      <a:r>
                        <a:rPr lang="pt-P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Wingdings-Regular"/>
                          <a:cs typeface="+mn-cs"/>
                        </a:rPr>
                        <a:t> e isolamento do cuidador e melhorar o relacionamento familiar. </a:t>
                      </a:r>
                      <a:endParaRPr lang="pt-PT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38100" cmpd="sng">
                      <a:noFill/>
                    </a:lnT>
                  </a:tcPr>
                </a:tc>
              </a:tr>
            </a:tbl>
          </a:graphicData>
        </a:graphic>
      </p:graphicFrame>
      <p:sp>
        <p:nvSpPr>
          <p:cNvPr id="10" name="Seta para a direita 9"/>
          <p:cNvSpPr/>
          <p:nvPr/>
        </p:nvSpPr>
        <p:spPr>
          <a:xfrm rot="5400000">
            <a:off x="7325519" y="2798936"/>
            <a:ext cx="1081088" cy="396875"/>
          </a:xfrm>
          <a:prstGeom prst="rightArrow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11" name="Seta para a direita 10"/>
          <p:cNvSpPr/>
          <p:nvPr/>
        </p:nvSpPr>
        <p:spPr>
          <a:xfrm rot="10800000">
            <a:off x="6470650" y="2348880"/>
            <a:ext cx="1493838" cy="396875"/>
          </a:xfrm>
          <a:prstGeom prst="rightArrow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12" name="Seta para a direita 11"/>
          <p:cNvSpPr/>
          <p:nvPr/>
        </p:nvSpPr>
        <p:spPr>
          <a:xfrm>
            <a:off x="1476624" y="4259043"/>
            <a:ext cx="1367184" cy="396875"/>
          </a:xfrm>
          <a:prstGeom prst="rightArrow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13" name="Seta para a direita 12"/>
          <p:cNvSpPr/>
          <p:nvPr/>
        </p:nvSpPr>
        <p:spPr>
          <a:xfrm rot="5400000">
            <a:off x="1024706" y="4707211"/>
            <a:ext cx="1081088" cy="396875"/>
          </a:xfrm>
          <a:prstGeom prst="rightArrow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graphicFrame>
        <p:nvGraphicFramePr>
          <p:cNvPr id="14" name="Tabe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30373415"/>
              </p:ext>
            </p:extLst>
          </p:nvPr>
        </p:nvGraphicFramePr>
        <p:xfrm>
          <a:off x="3348832" y="3394587"/>
          <a:ext cx="5543648" cy="18346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43648"/>
              </a:tblGrid>
              <a:tr h="371573">
                <a:tc>
                  <a:txBody>
                    <a:bodyPr/>
                    <a:lstStyle/>
                    <a:p>
                      <a:pPr algn="ctr"/>
                      <a:endParaRPr lang="pt-PT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55644">
                <a:tc>
                  <a:txBody>
                    <a:bodyPr/>
                    <a:lstStyle/>
                    <a:p>
                      <a:pPr marL="285750" marR="0" lvl="0" indent="-2857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Através da mobilização do Modelo da Parceria o </a:t>
                      </a:r>
                      <a:r>
                        <a:rPr kumimoji="0" lang="pt-P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Cuidado de Si </a:t>
                      </a:r>
                      <a:r>
                        <a:rPr kumimoji="0" lang="pt-P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pode ser atingido:</a:t>
                      </a:r>
                    </a:p>
                    <a:p>
                      <a:pPr marL="285750" marR="0" lvl="0" indent="-2857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pt-P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Cuidador familiar cuida de si próprio;</a:t>
                      </a:r>
                    </a:p>
                    <a:p>
                      <a:pPr marL="285750" marR="0" lvl="0" indent="-2857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pt-P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Cuidador familiar assume o cuidado do Outro (familiar idoso com demência).</a:t>
                      </a:r>
                    </a:p>
                  </a:txBody>
                  <a:tcPr>
                    <a:lnT w="38100" cmpd="sng">
                      <a:noFill/>
                    </a:lnT>
                  </a:tcPr>
                </a:tc>
              </a:tr>
            </a:tbl>
          </a:graphicData>
        </a:graphic>
      </p:graphicFrame>
      <p:graphicFrame>
        <p:nvGraphicFramePr>
          <p:cNvPr id="15" name="Tabe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00656148"/>
              </p:ext>
            </p:extLst>
          </p:nvPr>
        </p:nvGraphicFramePr>
        <p:xfrm>
          <a:off x="395536" y="5514196"/>
          <a:ext cx="6291138" cy="10111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91138"/>
              </a:tblGrid>
              <a:tr h="301908">
                <a:tc>
                  <a:txBody>
                    <a:bodyPr/>
                    <a:lstStyle/>
                    <a:p>
                      <a:pPr algn="ctr"/>
                      <a:endParaRPr lang="pt-PT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5388"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</a:pPr>
                      <a:r>
                        <a:rPr lang="pt-P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Wingdings-Regular"/>
                          <a:cs typeface="+mn-cs"/>
                        </a:rPr>
                        <a:t> Qualquer pessoa necessita de cuidar de Si para reunir condições para cuidar do Outro.</a:t>
                      </a:r>
                      <a:endParaRPr lang="pt-PT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38100" cmpd="sng">
                      <a:noFill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4611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2016CB-C445-4646-9BAC-0CCD75FA55EB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  <p:sp>
        <p:nvSpPr>
          <p:cNvPr id="5" name="CaixaDeTexto 4"/>
          <p:cNvSpPr txBox="1"/>
          <p:nvPr/>
        </p:nvSpPr>
        <p:spPr>
          <a:xfrm>
            <a:off x="179512" y="260648"/>
            <a:ext cx="8964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200" b="1" u="sng" dirty="0" smtClean="0"/>
              <a:t>BIBLIOGRAFIA</a:t>
            </a:r>
            <a:endParaRPr lang="pt-PT" sz="2000" b="1" u="sng" dirty="0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 rot="10800000" flipV="1">
            <a:off x="0" y="751921"/>
            <a:ext cx="914400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PT" sz="1200" dirty="0" smtClean="0"/>
              <a:t>ALZHEIMER PORTUGAL (2009) – </a:t>
            </a:r>
            <a:r>
              <a:rPr lang="pt-PT" sz="1200" b="1" dirty="0" smtClean="0"/>
              <a:t>Plano Nacional de Intervenção Alzheimer. </a:t>
            </a:r>
            <a:r>
              <a:rPr lang="pt-PT" sz="1200" dirty="0" smtClean="0"/>
              <a:t>Lisboa: Associação Portuguesa de Familiares e Amigos de doentes de Alzheimer.  </a:t>
            </a:r>
          </a:p>
          <a:p>
            <a:r>
              <a:rPr lang="en-US" sz="1200" dirty="0" smtClean="0"/>
              <a:t>AMERICAN MEDICAL ASSOCIATION. (1992) - </a:t>
            </a:r>
            <a:r>
              <a:rPr lang="en-US" sz="1200" b="1" dirty="0" smtClean="0"/>
              <a:t>Diagnostic and treatment guidelines on elder abuse and neglect. </a:t>
            </a:r>
            <a:r>
              <a:rPr lang="en-US" sz="1200" dirty="0" smtClean="0"/>
              <a:t>Chicago, IL: American Medical Association.</a:t>
            </a:r>
            <a:endParaRPr lang="pt-PT" sz="1200" dirty="0" smtClean="0"/>
          </a:p>
          <a:p>
            <a:r>
              <a:rPr lang="en-GB" sz="1200" dirty="0" smtClean="0"/>
              <a:t>ANTHONY, Elizabeth; LEHNING, Amanda, AUSTIN, Michael; PECK, Michael (2009) - </a:t>
            </a:r>
            <a:r>
              <a:rPr lang="en-GB" sz="1200" dirty="0" err="1" smtClean="0"/>
              <a:t>Gerontological</a:t>
            </a:r>
            <a:r>
              <a:rPr lang="en-GB" sz="1200" dirty="0" smtClean="0"/>
              <a:t> Social Work, Assessing Elder Mistreatment: Instrument Development and Implications for Adult Protective Services. </a:t>
            </a:r>
            <a:r>
              <a:rPr lang="pt-PT" sz="1200" b="1" dirty="0" err="1" smtClean="0"/>
              <a:t>Journal</a:t>
            </a:r>
            <a:r>
              <a:rPr lang="pt-PT" sz="1200" b="1" dirty="0" smtClean="0"/>
              <a:t> </a:t>
            </a:r>
            <a:r>
              <a:rPr lang="pt-PT" sz="1200" b="1" dirty="0" err="1" smtClean="0"/>
              <a:t>of</a:t>
            </a:r>
            <a:r>
              <a:rPr lang="pt-PT" sz="1200" b="1" dirty="0" smtClean="0"/>
              <a:t> </a:t>
            </a:r>
            <a:r>
              <a:rPr lang="pt-PT" sz="1200" b="1" dirty="0" err="1" smtClean="0"/>
              <a:t>Gerontological</a:t>
            </a:r>
            <a:r>
              <a:rPr lang="pt-PT" sz="1200" b="1" dirty="0" smtClean="0"/>
              <a:t> Social </a:t>
            </a:r>
            <a:r>
              <a:rPr lang="pt-PT" sz="1200" b="1" dirty="0" err="1" smtClean="0"/>
              <a:t>Work</a:t>
            </a:r>
            <a:r>
              <a:rPr lang="pt-PT" sz="1200" b="1" dirty="0" smtClean="0"/>
              <a:t>.</a:t>
            </a:r>
            <a:r>
              <a:rPr lang="pt-PT" sz="1200" dirty="0" smtClean="0"/>
              <a:t> </a:t>
            </a:r>
            <a:r>
              <a:rPr lang="pt-PT" sz="1200" b="1" dirty="0" err="1" smtClean="0"/>
              <a:t>Phoenix</a:t>
            </a:r>
            <a:r>
              <a:rPr lang="pt-PT" sz="1200" b="1" dirty="0" smtClean="0"/>
              <a:t>.</a:t>
            </a:r>
            <a:r>
              <a:rPr lang="pt-PT" sz="1200" dirty="0" smtClean="0"/>
              <a:t> </a:t>
            </a:r>
            <a:r>
              <a:rPr lang="pt-PT" sz="1200" dirty="0" err="1" smtClean="0"/>
              <a:t>Vol</a:t>
            </a:r>
            <a:r>
              <a:rPr lang="pt-PT" sz="1200" dirty="0" smtClean="0"/>
              <a:t>. 52, p.815–836. </a:t>
            </a:r>
          </a:p>
          <a:p>
            <a:r>
              <a:rPr lang="en-US" sz="1200" dirty="0" smtClean="0"/>
              <a:t>BASS, D. M. [et al.] (2001) - Screening tools and referral protocol for stopping abuse against older Ohioans: A guide for service providers. </a:t>
            </a:r>
            <a:r>
              <a:rPr lang="pt-PT" sz="1200" b="1" dirty="0" err="1" smtClean="0"/>
              <a:t>Journal</a:t>
            </a:r>
            <a:r>
              <a:rPr lang="pt-PT" sz="1200" b="1" dirty="0" smtClean="0"/>
              <a:t> </a:t>
            </a:r>
            <a:r>
              <a:rPr lang="pt-PT" sz="1200" b="1" dirty="0" err="1" smtClean="0"/>
              <a:t>of</a:t>
            </a:r>
            <a:r>
              <a:rPr lang="pt-PT" sz="1200" b="1" dirty="0" smtClean="0"/>
              <a:t> </a:t>
            </a:r>
            <a:r>
              <a:rPr lang="pt-PT" sz="1200" b="1" dirty="0" err="1" smtClean="0"/>
              <a:t>Elder</a:t>
            </a:r>
            <a:r>
              <a:rPr lang="pt-PT" sz="1200" b="1" dirty="0" smtClean="0"/>
              <a:t> Abuse </a:t>
            </a:r>
            <a:r>
              <a:rPr lang="pt-PT" sz="1200" b="1" dirty="0" err="1" smtClean="0"/>
              <a:t>and</a:t>
            </a:r>
            <a:r>
              <a:rPr lang="pt-PT" sz="1200" b="1" dirty="0" smtClean="0"/>
              <a:t> </a:t>
            </a:r>
            <a:r>
              <a:rPr lang="pt-PT" sz="1200" b="1" dirty="0" err="1" smtClean="0"/>
              <a:t>Neglect</a:t>
            </a:r>
            <a:r>
              <a:rPr lang="pt-PT" sz="1200" b="1" dirty="0" smtClean="0"/>
              <a:t>. </a:t>
            </a:r>
            <a:r>
              <a:rPr lang="pt-PT" sz="1200" dirty="0" smtClean="0"/>
              <a:t>Vol.13, nº2, pp. 23-38.</a:t>
            </a:r>
          </a:p>
          <a:p>
            <a:r>
              <a:rPr lang="pt-PT" sz="1200" dirty="0" smtClean="0"/>
              <a:t>CALDAS, Célia (2003)</a:t>
            </a:r>
            <a:r>
              <a:rPr lang="pt-PT" sz="1200" i="1" dirty="0" smtClean="0"/>
              <a:t> – </a:t>
            </a:r>
            <a:r>
              <a:rPr lang="pt-PT" sz="1200" dirty="0" smtClean="0"/>
              <a:t>Envelhecimento com dependência: responsabilidades e demandas da família</a:t>
            </a:r>
            <a:r>
              <a:rPr lang="pt-PT" sz="1200" b="1" dirty="0" smtClean="0"/>
              <a:t>. Cadernos de Saúde Pública</a:t>
            </a:r>
            <a:r>
              <a:rPr lang="pt-PT" sz="1200" dirty="0" smtClean="0"/>
              <a:t>. Rio de Janeiro, Vol.19, nº3 (</a:t>
            </a:r>
            <a:r>
              <a:rPr lang="pt-PT" sz="1200" dirty="0" err="1" smtClean="0"/>
              <a:t>Mai-Jun</a:t>
            </a:r>
            <a:r>
              <a:rPr lang="pt-PT" sz="1200" dirty="0" smtClean="0"/>
              <a:t>), 2003. pp. 773-781.</a:t>
            </a:r>
          </a:p>
          <a:p>
            <a:r>
              <a:rPr lang="en-US" sz="1200" dirty="0" smtClean="0"/>
              <a:t>CARNEY, M. T.; KAHAN, F. S.; PARIS, B. E. C. (2003) - Elder abuse: Is every bruise a sign of abuse? </a:t>
            </a:r>
            <a:r>
              <a:rPr lang="en-US" sz="1200" b="1" dirty="0" smtClean="0"/>
              <a:t>The Mount Sinai Journal of Medicine.</a:t>
            </a:r>
            <a:r>
              <a:rPr lang="en-US" sz="1200" dirty="0" smtClean="0"/>
              <a:t> Vol. 70, nº2, pp. 69-74.</a:t>
            </a:r>
            <a:endParaRPr lang="pt-PT" sz="1200" dirty="0" smtClean="0"/>
          </a:p>
          <a:p>
            <a:r>
              <a:rPr lang="en-US" sz="1200" dirty="0" smtClean="0"/>
              <a:t>COONEY, C. &amp; MORTIMER, A. (1995) - Elder abuse and dementia: a pilot study. </a:t>
            </a:r>
            <a:r>
              <a:rPr lang="en-US" sz="1200" b="1" dirty="0" smtClean="0"/>
              <a:t>International Journal of Social Psychiatry</a:t>
            </a:r>
            <a:r>
              <a:rPr lang="en-US" sz="1200" dirty="0" smtClean="0"/>
              <a:t>. Vol. 41, nº 4, p. 276-283. </a:t>
            </a:r>
            <a:endParaRPr lang="pt-PT" sz="1200" dirty="0" smtClean="0"/>
          </a:p>
          <a:p>
            <a:r>
              <a:rPr lang="en-US" sz="1200" dirty="0" smtClean="0"/>
              <a:t>COONEY, </a:t>
            </a:r>
            <a:r>
              <a:rPr lang="en-US" sz="1200" dirty="0" err="1" smtClean="0"/>
              <a:t>Colm</a:t>
            </a:r>
            <a:r>
              <a:rPr lang="en-US" sz="1200" dirty="0" smtClean="0"/>
              <a:t>; HOWARD, Robert; LAWLOR, Brian (2006) - Abuse of vulnerable people with dementia by their </a:t>
            </a:r>
            <a:r>
              <a:rPr lang="en-US" sz="1200" dirty="0" err="1" smtClean="0"/>
              <a:t>carers</a:t>
            </a:r>
            <a:r>
              <a:rPr lang="en-US" sz="1200" dirty="0" smtClean="0"/>
              <a:t>: can we identify those most at risk? </a:t>
            </a:r>
            <a:r>
              <a:rPr lang="pt-PT" sz="1200" b="1" dirty="0" err="1" smtClean="0"/>
              <a:t>International</a:t>
            </a:r>
            <a:r>
              <a:rPr lang="pt-PT" sz="1200" b="1" dirty="0" smtClean="0"/>
              <a:t> </a:t>
            </a:r>
            <a:r>
              <a:rPr lang="pt-PT" sz="1200" b="1" dirty="0" err="1" smtClean="0"/>
              <a:t>Journal</a:t>
            </a:r>
            <a:r>
              <a:rPr lang="pt-PT" sz="1200" b="1" dirty="0" smtClean="0"/>
              <a:t> </a:t>
            </a:r>
            <a:r>
              <a:rPr lang="pt-PT" sz="1200" b="1" dirty="0" err="1" smtClean="0"/>
              <a:t>of</a:t>
            </a:r>
            <a:r>
              <a:rPr lang="pt-PT" sz="1200" b="1" dirty="0" smtClean="0"/>
              <a:t> </a:t>
            </a:r>
            <a:r>
              <a:rPr lang="pt-PT" sz="1200" b="1" dirty="0" err="1" smtClean="0"/>
              <a:t>Geriatric</a:t>
            </a:r>
            <a:r>
              <a:rPr lang="pt-PT" sz="1200" b="1" dirty="0" smtClean="0"/>
              <a:t> </a:t>
            </a:r>
            <a:r>
              <a:rPr lang="pt-PT" sz="1200" b="1" dirty="0" err="1" smtClean="0"/>
              <a:t>Psychiatry</a:t>
            </a:r>
            <a:r>
              <a:rPr lang="pt-PT" sz="1200" b="1" dirty="0" smtClean="0"/>
              <a:t>.</a:t>
            </a:r>
            <a:r>
              <a:rPr lang="pt-PT" sz="1200" dirty="0" smtClean="0"/>
              <a:t> </a:t>
            </a:r>
            <a:r>
              <a:rPr lang="pt-PT" sz="1200" dirty="0" err="1" smtClean="0"/>
              <a:t>Vol</a:t>
            </a:r>
            <a:r>
              <a:rPr lang="pt-PT" sz="1200" dirty="0" smtClean="0"/>
              <a:t>. 21, p. 564-571. </a:t>
            </a:r>
          </a:p>
          <a:p>
            <a:r>
              <a:rPr lang="en-US" sz="1200" dirty="0" smtClean="0"/>
              <a:t>DAVIES, M. (1997) - Key issues for nursing: the need to challenge practice. In:</a:t>
            </a:r>
            <a:endParaRPr lang="pt-PT" sz="1200" dirty="0" smtClean="0"/>
          </a:p>
          <a:p>
            <a:r>
              <a:rPr lang="en-US" sz="1200" dirty="0" smtClean="0"/>
              <a:t>DAVIES, M. (1997) - </a:t>
            </a:r>
            <a:r>
              <a:rPr lang="en-US" sz="1200" dirty="0" err="1" smtClean="0"/>
              <a:t>Recognising</a:t>
            </a:r>
            <a:r>
              <a:rPr lang="en-US" sz="1200" dirty="0" smtClean="0"/>
              <a:t> abuse: an assessment tool for nurses. In P. DECALMER, P.; GLENDENNING, F. - </a:t>
            </a:r>
            <a:r>
              <a:rPr lang="en-US" sz="1200" b="1" dirty="0" smtClean="0"/>
              <a:t>The mistreatment of the elderly people</a:t>
            </a:r>
            <a:r>
              <a:rPr lang="en-US" sz="1200" dirty="0" smtClean="0"/>
              <a:t>. London: Sage Publications. pp. 102-106.</a:t>
            </a:r>
            <a:endParaRPr lang="pt-PT" sz="1200" dirty="0" smtClean="0"/>
          </a:p>
          <a:p>
            <a:r>
              <a:rPr lang="en-US" sz="1200" dirty="0" smtClean="0"/>
              <a:t>DECALMER, P.; GLENDENNING, F. - </a:t>
            </a:r>
            <a:r>
              <a:rPr lang="en-US" sz="1200" b="1" dirty="0" smtClean="0"/>
              <a:t>The mistreatment of the elderly people</a:t>
            </a:r>
            <a:r>
              <a:rPr lang="en-US" sz="1200" dirty="0" smtClean="0"/>
              <a:t>. London: Sage Publications. pp. 175-185.</a:t>
            </a:r>
            <a:endParaRPr lang="pt-PT" sz="1200" dirty="0" smtClean="0"/>
          </a:p>
          <a:p>
            <a:r>
              <a:rPr lang="pt-PT" sz="1200" dirty="0" smtClean="0"/>
              <a:t>DINIS, Rogério (2007) – A Família do Idoso: o parceiro esquecido?! </a:t>
            </a:r>
            <a:r>
              <a:rPr lang="pt-PT" sz="1200" dirty="0" err="1" smtClean="0"/>
              <a:t>In</a:t>
            </a:r>
            <a:r>
              <a:rPr lang="pt-PT" sz="1200" dirty="0" smtClean="0"/>
              <a:t>: GOMES, Idalina Delfina [</a:t>
            </a:r>
            <a:r>
              <a:rPr lang="pt-PT" sz="1200" dirty="0" err="1" smtClean="0"/>
              <a:t>et</a:t>
            </a:r>
            <a:r>
              <a:rPr lang="pt-PT" sz="1200" dirty="0" smtClean="0"/>
              <a:t> al.] – </a:t>
            </a:r>
            <a:r>
              <a:rPr lang="pt-PT" sz="1200" b="1" dirty="0" smtClean="0"/>
              <a:t>Parceria e Cuidado de Enfermagem – Uma questão de Cidadania.</a:t>
            </a:r>
            <a:r>
              <a:rPr lang="pt-PT" sz="1200" dirty="0" smtClean="0"/>
              <a:t> Coimbra: </a:t>
            </a:r>
            <a:r>
              <a:rPr lang="pt-PT" sz="1200" dirty="0" err="1" smtClean="0"/>
              <a:t>Formasau</a:t>
            </a:r>
            <a:r>
              <a:rPr lang="pt-PT" sz="1200" dirty="0" smtClean="0"/>
              <a:t>. ISBN 978-972-8485-86</a:t>
            </a:r>
            <a:r>
              <a:rPr lang="pt-PT" sz="1200" b="1" dirty="0" smtClean="0"/>
              <a:t>.</a:t>
            </a:r>
            <a:r>
              <a:rPr lang="pt-PT" sz="1200" dirty="0" smtClean="0"/>
              <a:t> </a:t>
            </a:r>
          </a:p>
          <a:p>
            <a:r>
              <a:rPr lang="en-US" sz="1200" dirty="0" smtClean="0"/>
              <a:t>FELDHAUS, K. M. [et al.] (1997) - Accuracy of 3 Brief Screening Questions for detecting partner violence in the emergency department. </a:t>
            </a:r>
            <a:r>
              <a:rPr lang="en-US" sz="1200" b="1" dirty="0" smtClean="0"/>
              <a:t>JAMA. </a:t>
            </a:r>
            <a:r>
              <a:rPr lang="en-US" sz="1200" dirty="0" smtClean="0"/>
              <a:t>Vol. 277, nº17, pp. 1357-1361.</a:t>
            </a:r>
            <a:endParaRPr lang="pt-PT" sz="1200" dirty="0" smtClean="0"/>
          </a:p>
          <a:p>
            <a:r>
              <a:rPr lang="en-US" sz="1200" dirty="0" smtClean="0"/>
              <a:t>FERGUSON, D.; BECK, C. (1983) - H.A.L.F: A tool to assess elder abuse within the family. </a:t>
            </a:r>
            <a:r>
              <a:rPr lang="en-US" sz="1200" b="1" dirty="0" smtClean="0"/>
              <a:t>Geriatric Nursing. </a:t>
            </a:r>
            <a:r>
              <a:rPr lang="en-US" sz="1200" dirty="0" smtClean="0"/>
              <a:t>Vol.</a:t>
            </a:r>
            <a:r>
              <a:rPr lang="en-US" sz="1200" i="1" dirty="0" smtClean="0"/>
              <a:t> </a:t>
            </a:r>
            <a:r>
              <a:rPr lang="en-US" sz="1200" dirty="0" smtClean="0"/>
              <a:t>4, nº5, pp. 301-304. </a:t>
            </a:r>
            <a:endParaRPr lang="pt-PT" sz="1200" dirty="0" smtClean="0"/>
          </a:p>
          <a:p>
            <a:r>
              <a:rPr lang="en-US" sz="1200" dirty="0" smtClean="0"/>
              <a:t>FULMER, T. (2003) - Elder abuse and neglect assessment. </a:t>
            </a:r>
            <a:r>
              <a:rPr lang="en-US" sz="1200" b="1" dirty="0" smtClean="0"/>
              <a:t>Journal of </a:t>
            </a:r>
            <a:r>
              <a:rPr lang="en-US" sz="1200" b="1" dirty="0" err="1" smtClean="0"/>
              <a:t>Gerontological</a:t>
            </a:r>
            <a:r>
              <a:rPr lang="en-US" sz="1200" b="1" dirty="0" smtClean="0"/>
              <a:t> Nursing. </a:t>
            </a:r>
            <a:r>
              <a:rPr lang="en-US" sz="1200" dirty="0" smtClean="0"/>
              <a:t>Vol.</a:t>
            </a:r>
            <a:r>
              <a:rPr lang="en-US" sz="1200" b="1" dirty="0" smtClean="0"/>
              <a:t> </a:t>
            </a:r>
            <a:r>
              <a:rPr lang="en-US" sz="1200" dirty="0" smtClean="0"/>
              <a:t>29, nº6, pp. 4-5.</a:t>
            </a:r>
            <a:endParaRPr lang="pt-PT" sz="1200" dirty="0" smtClean="0"/>
          </a:p>
          <a:p>
            <a:r>
              <a:rPr lang="en-US" sz="1200" dirty="0" smtClean="0"/>
              <a:t>FULMER, T. [et al.] (2004) - Progress in elder abuse screening and assessment instruments. </a:t>
            </a:r>
            <a:r>
              <a:rPr lang="pt-PT" sz="1200" b="1" dirty="0" smtClean="0"/>
              <a:t>JAGS. </a:t>
            </a:r>
            <a:r>
              <a:rPr lang="pt-PT" sz="1200" dirty="0" err="1" smtClean="0"/>
              <a:t>Vol</a:t>
            </a:r>
            <a:r>
              <a:rPr lang="pt-PT" sz="1200" dirty="0" smtClean="0"/>
              <a:t>. 52, nº2, pp. 297-304.</a:t>
            </a:r>
          </a:p>
          <a:p>
            <a:r>
              <a:rPr lang="en-US" sz="1200" dirty="0" smtClean="0"/>
              <a:t>FULMER, T.; CAHILL, V.M. (1984) - Assessing elder abuse: A study. </a:t>
            </a:r>
            <a:r>
              <a:rPr lang="en-US" sz="1200" b="1" dirty="0" smtClean="0"/>
              <a:t>Journal of </a:t>
            </a:r>
            <a:r>
              <a:rPr lang="en-US" sz="1200" b="1" dirty="0" err="1" smtClean="0"/>
              <a:t>Gerontological</a:t>
            </a:r>
            <a:r>
              <a:rPr lang="en-US" sz="1200" b="1" dirty="0" smtClean="0"/>
              <a:t> Nursing. </a:t>
            </a:r>
            <a:r>
              <a:rPr lang="en-US" sz="1200" dirty="0" smtClean="0"/>
              <a:t>Vol. 10, nº12, pp. 16-20.</a:t>
            </a:r>
            <a:endParaRPr lang="pt-PT" sz="1200" dirty="0" smtClean="0"/>
          </a:p>
          <a:p>
            <a:r>
              <a:rPr lang="pt-PT" sz="1200" dirty="0" smtClean="0"/>
              <a:t>GOMES, Idalina Delfina (2009) – </a:t>
            </a:r>
            <a:r>
              <a:rPr lang="pt-PT" sz="1200" b="1" dirty="0" smtClean="0"/>
              <a:t>Cuidado de Si: a natureza da parceria entre enfermeiro e o doente idoso no domicílio. </a:t>
            </a:r>
            <a:r>
              <a:rPr lang="pt-PT" sz="1200" dirty="0" smtClean="0"/>
              <a:t>Lisboa: Instituto de Ciências da Saúde, Universidade Católica Portuguesa. Dissertação de Doutoramento. </a:t>
            </a:r>
          </a:p>
          <a:p>
            <a:r>
              <a:rPr lang="pt-PT" sz="1200" dirty="0" smtClean="0"/>
              <a:t>GONÇALVES, Célia (2006) – Idosos: Abuso e Violência. </a:t>
            </a:r>
            <a:r>
              <a:rPr lang="pt-PT" sz="1200" b="1" dirty="0" smtClean="0"/>
              <a:t>Revista Portuguesa de Clínica Geral. </a:t>
            </a:r>
            <a:r>
              <a:rPr lang="en-US" sz="1200" dirty="0" smtClean="0"/>
              <a:t>Vol. 22, p</a:t>
            </a:r>
            <a:r>
              <a:rPr lang="en-US" sz="1200" b="1" dirty="0" smtClean="0"/>
              <a:t>. </a:t>
            </a:r>
            <a:r>
              <a:rPr lang="en-US" sz="1200" dirty="0" smtClean="0"/>
              <a:t>739-745.</a:t>
            </a:r>
            <a:endParaRPr lang="pt-PT" sz="12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2016CB-C445-4646-9BAC-0CCD75FA55EB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  <p:sp>
        <p:nvSpPr>
          <p:cNvPr id="5" name="Rectângulo 4"/>
          <p:cNvSpPr/>
          <p:nvPr/>
        </p:nvSpPr>
        <p:spPr>
          <a:xfrm>
            <a:off x="0" y="996399"/>
            <a:ext cx="914400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200" dirty="0" smtClean="0"/>
              <a:t>GONÇALVES, Rosa (2010) - </a:t>
            </a:r>
            <a:r>
              <a:rPr lang="pt-PT" sz="1200" b="1" dirty="0" smtClean="0"/>
              <a:t>Avaliação do abuso no idoso em contexto institucional: lares e centros de dia. </a:t>
            </a:r>
            <a:r>
              <a:rPr lang="pt-PT" sz="1200" dirty="0" smtClean="0"/>
              <a:t>Porto: Instituto de Ciências Biomédicas Abel Salazar – Universidade do Porto. Dissertação de Mestrado em Medicina Legal. </a:t>
            </a:r>
          </a:p>
          <a:p>
            <a:r>
              <a:rPr lang="pt-PT" sz="1200" dirty="0" smtClean="0"/>
              <a:t>HOLSTEGE, J. HOLSTEGE, H. (1997). </a:t>
            </a:r>
            <a:r>
              <a:rPr lang="en-GB" sz="1200" dirty="0" smtClean="0"/>
              <a:t>Elder abuse and neglect: Understanding the causes and potential risk factors. </a:t>
            </a:r>
            <a:r>
              <a:rPr lang="en-GB" sz="1200" b="1" dirty="0" smtClean="0"/>
              <a:t>American Journal of Emergency</a:t>
            </a:r>
            <a:r>
              <a:rPr lang="en-GB" sz="1200" dirty="0" smtClean="0"/>
              <a:t> </a:t>
            </a:r>
            <a:r>
              <a:rPr lang="en-GB" sz="1200" b="1" dirty="0" smtClean="0"/>
              <a:t>Medicine</a:t>
            </a:r>
            <a:r>
              <a:rPr lang="en-GB" sz="1200" dirty="0" smtClean="0"/>
              <a:t>, ISSN 0886-2605, (1997), 15, 579–583. </a:t>
            </a:r>
            <a:endParaRPr lang="pt-PT" sz="1200" dirty="0" smtClean="0"/>
          </a:p>
          <a:p>
            <a:r>
              <a:rPr lang="en-US" sz="1200" dirty="0" smtClean="0"/>
              <a:t>JOHNSON, D. (1981) - Abuse of the elderly. </a:t>
            </a:r>
            <a:r>
              <a:rPr lang="en-US" sz="1200" b="1" dirty="0" smtClean="0"/>
              <a:t>The Nurse Practitioner. </a:t>
            </a:r>
            <a:r>
              <a:rPr lang="en-US" sz="1200" dirty="0" smtClean="0"/>
              <a:t>Vol</a:t>
            </a:r>
            <a:r>
              <a:rPr lang="en-US" sz="1200" i="1" dirty="0" smtClean="0"/>
              <a:t>. 6</a:t>
            </a:r>
            <a:r>
              <a:rPr lang="en-US" sz="1200" dirty="0" smtClean="0"/>
              <a:t>, pp. 29-34. </a:t>
            </a:r>
            <a:endParaRPr lang="pt-PT" sz="1200" dirty="0" smtClean="0"/>
          </a:p>
          <a:p>
            <a:r>
              <a:rPr lang="en-US" sz="1200" dirty="0" smtClean="0"/>
              <a:t>MELEIS, </a:t>
            </a:r>
            <a:r>
              <a:rPr lang="en-US" sz="1200" dirty="0" err="1" smtClean="0"/>
              <a:t>Afaf</a:t>
            </a:r>
            <a:r>
              <a:rPr lang="en-US" sz="1200" dirty="0" smtClean="0"/>
              <a:t> I. (2007) – </a:t>
            </a:r>
            <a:r>
              <a:rPr lang="en-US" sz="1200" b="1" dirty="0" smtClean="0"/>
              <a:t>Theoretical Nursing: Development &amp; Progress</a:t>
            </a:r>
            <a:r>
              <a:rPr lang="en-US" sz="1200" dirty="0" smtClean="0"/>
              <a:t> 3.ª </a:t>
            </a:r>
            <a:r>
              <a:rPr lang="en-US" sz="1200" dirty="0" err="1" smtClean="0"/>
              <a:t>edição</a:t>
            </a:r>
            <a:r>
              <a:rPr lang="en-US" sz="1200" dirty="0" smtClean="0"/>
              <a:t>. </a:t>
            </a:r>
            <a:r>
              <a:rPr lang="en-US" sz="1200" dirty="0" err="1" smtClean="0"/>
              <a:t>Filadélfia</a:t>
            </a:r>
            <a:r>
              <a:rPr lang="en-US" sz="1200" dirty="0" smtClean="0"/>
              <a:t>: Lippincott. </a:t>
            </a:r>
            <a:endParaRPr lang="pt-PT" sz="1200" dirty="0" smtClean="0"/>
          </a:p>
          <a:p>
            <a:r>
              <a:rPr lang="en-US" sz="1200" dirty="0" smtClean="0"/>
              <a:t>NAGPAUL, K. (2001) - Application of elder abuse screening tools and referral protocol: Techniques and clinical considerations. </a:t>
            </a:r>
            <a:r>
              <a:rPr lang="en-US" sz="1200" b="1" dirty="0" smtClean="0"/>
              <a:t>Journal of Elder Abuse &amp; Neglect.</a:t>
            </a:r>
            <a:r>
              <a:rPr lang="en-US" sz="1200" i="1" dirty="0" smtClean="0"/>
              <a:t> Vol. 13</a:t>
            </a:r>
            <a:r>
              <a:rPr lang="en-US" sz="1200" dirty="0" smtClean="0"/>
              <a:t>, nº2, pp. 59-78.</a:t>
            </a:r>
            <a:endParaRPr lang="pt-PT" sz="1200" dirty="0" smtClean="0"/>
          </a:p>
          <a:p>
            <a:r>
              <a:rPr lang="en-US" sz="1200" dirty="0" smtClean="0"/>
              <a:t>NEALE, A. V. [et al.] (1991) - Validation of the </a:t>
            </a:r>
            <a:r>
              <a:rPr lang="en-US" sz="1200" dirty="0" err="1" smtClean="0"/>
              <a:t>Hwalek-Sengstock</a:t>
            </a:r>
            <a:r>
              <a:rPr lang="en-US" sz="1200" dirty="0" smtClean="0"/>
              <a:t> elder abuse </a:t>
            </a:r>
            <a:endParaRPr lang="pt-PT" sz="1200" dirty="0" smtClean="0"/>
          </a:p>
          <a:p>
            <a:r>
              <a:rPr lang="en-US" sz="1200" dirty="0" smtClean="0"/>
              <a:t>OWENS, </a:t>
            </a:r>
            <a:r>
              <a:rPr lang="en-US" sz="1200" dirty="0" err="1" smtClean="0"/>
              <a:t>Colm</a:t>
            </a:r>
            <a:r>
              <a:rPr lang="en-US" sz="1200" dirty="0" smtClean="0"/>
              <a:t>; COOPER, Claudia (2010) – The relationship between dementia and elder abuse. </a:t>
            </a:r>
            <a:r>
              <a:rPr lang="en-US" sz="1200" b="1" dirty="0" smtClean="0"/>
              <a:t>Working with Older People</a:t>
            </a:r>
            <a:r>
              <a:rPr lang="en-US" sz="1200" dirty="0" smtClean="0"/>
              <a:t>. London Vol.14, nº1 (March 2010)</a:t>
            </a:r>
            <a:r>
              <a:rPr lang="en-US" sz="1200" i="1" dirty="0" smtClean="0"/>
              <a:t>.</a:t>
            </a:r>
            <a:r>
              <a:rPr lang="en-US" sz="1200" dirty="0" smtClean="0"/>
              <a:t> </a:t>
            </a:r>
            <a:endParaRPr lang="pt-PT" sz="1200" dirty="0" smtClean="0"/>
          </a:p>
          <a:p>
            <a:r>
              <a:rPr lang="en-US" sz="1200" dirty="0" smtClean="0"/>
              <a:t>OXMAN, A. D. [et al] (1994) - for Evidence-Based Medicine Working Group. User's guide to the medical literature: VI. How to use an overview. </a:t>
            </a:r>
            <a:r>
              <a:rPr lang="pt-PT" sz="1200" b="1" dirty="0" smtClean="0"/>
              <a:t>JAMA</a:t>
            </a:r>
            <a:r>
              <a:rPr lang="pt-PT" sz="1200" dirty="0" smtClean="0"/>
              <a:t>. </a:t>
            </a:r>
            <a:r>
              <a:rPr lang="pt-PT" sz="1200" dirty="0" err="1" smtClean="0"/>
              <a:t>Vol</a:t>
            </a:r>
            <a:r>
              <a:rPr lang="pt-PT" sz="1200" dirty="0" smtClean="0"/>
              <a:t>. 272, nº 17. p.1367-1371. Disponível em: http://www.cche.net/principles/content_all.asp </a:t>
            </a:r>
          </a:p>
          <a:p>
            <a:r>
              <a:rPr lang="en-GB" sz="1200" dirty="0" smtClean="0"/>
              <a:t>PEREL-LEVIN, Silvia (2008) – </a:t>
            </a:r>
            <a:r>
              <a:rPr lang="en-GB" sz="1200" b="1" dirty="0" smtClean="0"/>
              <a:t>Discussing Screening for Elder Abuse at Primary Health Care level</a:t>
            </a:r>
            <a:r>
              <a:rPr lang="en-GB" sz="1200" dirty="0" smtClean="0"/>
              <a:t>. Geneva: World Health Organization. ISBN 978 92 4 159453 0. </a:t>
            </a:r>
            <a:endParaRPr lang="pt-PT" sz="1200" dirty="0" smtClean="0"/>
          </a:p>
          <a:p>
            <a:r>
              <a:rPr lang="en-GB" sz="1200" dirty="0" smtClean="0"/>
              <a:t>QUINN, M., TOMITA, S. (1997) - </a:t>
            </a:r>
            <a:r>
              <a:rPr lang="en-GB" sz="1200" b="1" dirty="0" smtClean="0"/>
              <a:t>Elder abuse and neglect: Causes, diagnosis, and intervention strategies</a:t>
            </a:r>
            <a:r>
              <a:rPr lang="en-GB" sz="1200" dirty="0" smtClean="0"/>
              <a:t>. New York: Springer. ISBN 0826151205. </a:t>
            </a:r>
            <a:endParaRPr lang="pt-PT" sz="1200" dirty="0" smtClean="0"/>
          </a:p>
          <a:p>
            <a:r>
              <a:rPr lang="en-US" sz="1200" dirty="0" smtClean="0"/>
              <a:t>REIS, M.; NAHMIASH, D. (1995) - Validation of the caregiver abuse screen (CASE). </a:t>
            </a:r>
            <a:r>
              <a:rPr lang="en-US" sz="1200" b="1" dirty="0" smtClean="0"/>
              <a:t>Canadian Journal on Aging</a:t>
            </a:r>
            <a:r>
              <a:rPr lang="en-US" sz="1200" dirty="0" smtClean="0"/>
              <a:t>. Vol. 14, pp. 45-60.</a:t>
            </a:r>
            <a:endParaRPr lang="pt-PT" sz="1200" dirty="0" smtClean="0"/>
          </a:p>
          <a:p>
            <a:r>
              <a:rPr lang="en-US" sz="1200" dirty="0" smtClean="0"/>
              <a:t>REIS, M.; NAHMIASH, D. (1998) - Validation of the indicators of abuse (IOA) screen. </a:t>
            </a:r>
            <a:r>
              <a:rPr lang="en-US" sz="1200" b="1" dirty="0" smtClean="0"/>
              <a:t>The Gerontologist</a:t>
            </a:r>
            <a:r>
              <a:rPr lang="en-US" sz="1200" dirty="0" smtClean="0"/>
              <a:t>. Vol. 38, nº4, pp. 471-480.</a:t>
            </a:r>
            <a:endParaRPr lang="pt-PT" sz="1200" dirty="0" smtClean="0"/>
          </a:p>
          <a:p>
            <a:r>
              <a:rPr lang="en-US" sz="1200" dirty="0" smtClean="0"/>
              <a:t>SCHOFIELD, M. J.; MISHRA, G. D. (2003) - Validity of self-report screening scale for elder abuse: Women’s Health Australia Study. </a:t>
            </a:r>
            <a:r>
              <a:rPr lang="en-US" sz="1200" b="1" dirty="0" smtClean="0"/>
              <a:t>The Gerontologist</a:t>
            </a:r>
            <a:r>
              <a:rPr lang="en-US" sz="1200" i="1" dirty="0" smtClean="0"/>
              <a:t>. </a:t>
            </a:r>
            <a:r>
              <a:rPr lang="en-US" sz="1200" dirty="0" smtClean="0"/>
              <a:t>Vol. 43, nº1, pp. 110-120.</a:t>
            </a:r>
            <a:endParaRPr lang="pt-PT" sz="1200" dirty="0" smtClean="0"/>
          </a:p>
          <a:p>
            <a:r>
              <a:rPr lang="en-US" sz="1200" dirty="0" smtClean="0"/>
              <a:t>screening test. </a:t>
            </a:r>
            <a:r>
              <a:rPr lang="en-US" sz="1200" b="1" dirty="0" smtClean="0"/>
              <a:t>Journal of Applied Gerontology. </a:t>
            </a:r>
            <a:r>
              <a:rPr lang="en-US" sz="1200" dirty="0" smtClean="0"/>
              <a:t>Vol. 10, nº4, pp. 406-415.</a:t>
            </a:r>
            <a:endParaRPr lang="pt-PT" sz="1200" dirty="0" smtClean="0"/>
          </a:p>
          <a:p>
            <a:r>
              <a:rPr lang="en-US" sz="1200" dirty="0" smtClean="0"/>
              <a:t>SENGSTOCK, M. C.; HWALEK, M. (1987) - A review and analysis of measures for the identification of elder abuse. </a:t>
            </a:r>
            <a:r>
              <a:rPr lang="en-US" sz="1200" b="1" dirty="0" smtClean="0"/>
              <a:t>Journal of </a:t>
            </a:r>
            <a:r>
              <a:rPr lang="en-US" sz="1200" b="1" dirty="0" err="1" smtClean="0"/>
              <a:t>Gerontological</a:t>
            </a:r>
            <a:r>
              <a:rPr lang="en-US" sz="1200" b="1" dirty="0" smtClean="0"/>
              <a:t> Social Work</a:t>
            </a:r>
            <a:r>
              <a:rPr lang="en-US" sz="1200" i="1" dirty="0" smtClean="0"/>
              <a:t>. Vol. 10</a:t>
            </a:r>
            <a:r>
              <a:rPr lang="en-US" sz="1200" dirty="0" smtClean="0"/>
              <a:t>, nº3/4, pp. 21-36.</a:t>
            </a:r>
            <a:endParaRPr lang="pt-PT" sz="1200" dirty="0" smtClean="0"/>
          </a:p>
          <a:p>
            <a:r>
              <a:rPr lang="en-US" sz="1200" dirty="0" smtClean="0"/>
              <a:t>STRAUS, A. (1979) - Measuring </a:t>
            </a:r>
            <a:r>
              <a:rPr lang="en-US" sz="1200" dirty="0" err="1" smtClean="0"/>
              <a:t>intrafamiliar</a:t>
            </a:r>
            <a:r>
              <a:rPr lang="en-US" sz="1200" dirty="0" smtClean="0"/>
              <a:t> conflict and violence: the Conflict Tactics (CT). </a:t>
            </a:r>
            <a:r>
              <a:rPr lang="en-US" sz="1200" b="1" dirty="0" smtClean="0"/>
              <a:t>J Marriage Fam</a:t>
            </a:r>
            <a:r>
              <a:rPr lang="en-US" sz="1200" dirty="0" smtClean="0"/>
              <a:t>. Vol. 41, pp. 75-88.</a:t>
            </a:r>
            <a:endParaRPr lang="pt-PT" sz="1200" dirty="0" smtClean="0"/>
          </a:p>
          <a:p>
            <a:r>
              <a:rPr lang="en-GB" sz="1200" dirty="0" smtClean="0"/>
              <a:t>WORLD HEALTH ORGANIZATION (2008) - </a:t>
            </a:r>
            <a:r>
              <a:rPr lang="en-GB" sz="1200" b="1" dirty="0" smtClean="0"/>
              <a:t>A Global Response to Elder Abuse and Neglect: Building Primary Health Care Capacity to Deal with the Problem Worldwide </a:t>
            </a:r>
            <a:r>
              <a:rPr lang="en-GB" sz="1200" dirty="0" smtClean="0"/>
              <a:t>- Main Report. Geneva: World Health Organization. ISBN 978 92 4 156358 1 </a:t>
            </a:r>
            <a:endParaRPr lang="pt-PT" sz="1200" dirty="0" smtClean="0"/>
          </a:p>
          <a:p>
            <a:r>
              <a:rPr lang="en-US" sz="1200" dirty="0" smtClean="0"/>
              <a:t>YAFFE, M.J [et al.] (2008) - Development and validation of a tool to improve physician identification of elder abuse: The Elder Abuse Suspicion Index (EASI) ©. </a:t>
            </a:r>
            <a:r>
              <a:rPr lang="en-US" sz="1200" b="1" dirty="0" smtClean="0"/>
              <a:t>Journal of Elder Abuse and Neglect</a:t>
            </a:r>
            <a:r>
              <a:rPr lang="en-US" sz="1200" dirty="0" smtClean="0"/>
              <a:t>. Vol. 20, nº3.</a:t>
            </a:r>
            <a:endParaRPr lang="pt-PT" sz="12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35496" y="323945"/>
            <a:ext cx="8964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200" b="1" u="sng" dirty="0" smtClean="0"/>
              <a:t>BIBLIOGRAFIA</a:t>
            </a:r>
            <a:endParaRPr lang="pt-PT" sz="2000" b="1" u="sng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2286000" y="3664349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pt-PT" dirty="0" smtClean="0"/>
              <a:t>.</a:t>
            </a:r>
            <a:endParaRPr lang="pt-PT" dirty="0"/>
          </a:p>
        </p:txBody>
      </p:sp>
      <p:sp>
        <p:nvSpPr>
          <p:cNvPr id="6" name="Marcador de Posição de Conteúdo 2"/>
          <p:cNvSpPr>
            <a:spLocks noGrp="1"/>
          </p:cNvSpPr>
          <p:nvPr>
            <p:ph idx="1"/>
          </p:nvPr>
        </p:nvSpPr>
        <p:spPr>
          <a:xfrm>
            <a:off x="81471" y="1924369"/>
            <a:ext cx="4634545" cy="3849291"/>
          </a:xfrm>
        </p:spPr>
        <p:txBody>
          <a:bodyPr/>
          <a:lstStyle/>
          <a:p>
            <a:pPr algn="ctr">
              <a:buNone/>
            </a:pPr>
            <a:r>
              <a:rPr lang="pt-PT" sz="3600" dirty="0" smtClean="0"/>
              <a:t>OBRIGADO PELA VOSSA ATENÇÃO!</a:t>
            </a:r>
            <a:endParaRPr lang="pt-PT" dirty="0" smtClean="0"/>
          </a:p>
          <a:p>
            <a:pPr algn="ctr">
              <a:buNone/>
            </a:pPr>
            <a:endParaRPr lang="pt-PT" dirty="0"/>
          </a:p>
          <a:p>
            <a:pPr algn="ctr">
              <a:buNone/>
            </a:pPr>
            <a:endParaRPr lang="pt-PT" dirty="0"/>
          </a:p>
          <a:p>
            <a:pPr algn="ctr">
              <a:buNone/>
            </a:pPr>
            <a:r>
              <a:rPr lang="pt-PT" dirty="0" err="1" smtClean="0">
                <a:solidFill>
                  <a:prstClr val="black"/>
                </a:solidFill>
                <a:ea typeface="Tahoma" pitchFamily="34" charset="0"/>
                <a:cs typeface="Arial" pitchFamily="34" charset="0"/>
                <a:hlinkClick r:id="rId3"/>
              </a:rPr>
              <a:t>marquesetall@gmail.com</a:t>
            </a:r>
            <a:endParaRPr lang="pt-PT" dirty="0">
              <a:cs typeface="Arial" pitchFamily="34" charset="0"/>
            </a:endParaRPr>
          </a:p>
          <a:p>
            <a:pPr>
              <a:buNone/>
            </a:pPr>
            <a:endParaRPr lang="pt-PT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25542" y="3140968"/>
            <a:ext cx="4972214" cy="3683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09072460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a 4"/>
          <p:cNvGraphicFramePr/>
          <p:nvPr/>
        </p:nvGraphicFramePr>
        <p:xfrm>
          <a:off x="0" y="1124744"/>
          <a:ext cx="8892480" cy="5733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0" y="692696"/>
            <a:ext cx="8229600" cy="504155"/>
          </a:xfrm>
        </p:spPr>
        <p:txBody>
          <a:bodyPr/>
          <a:lstStyle/>
          <a:p>
            <a:pPr lvl="0">
              <a:buNone/>
            </a:pPr>
            <a:r>
              <a:rPr lang="pt-PT" sz="3200" b="1" u="sng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FUNDAMENTAÇÃO DA PROBLEMÁTICA</a:t>
            </a:r>
          </a:p>
          <a:p>
            <a:pPr lvl="0">
              <a:buNone/>
            </a:pPr>
            <a:endParaRPr lang="pt-PT" sz="3200" dirty="0" smtClean="0">
              <a:solidFill>
                <a:srgbClr val="000000"/>
              </a:solidFill>
            </a:endParaRPr>
          </a:p>
          <a:p>
            <a:pPr>
              <a:buNone/>
            </a:pPr>
            <a:endParaRPr lang="pt-PT" sz="3200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2016CB-C445-4646-9BAC-0CCD75FA55EB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9C20CA-B1CE-4852-AD52-4C6275F7F248}" type="slidenum">
              <a:rPr lang="en-GB"/>
              <a:pPr>
                <a:defRPr/>
              </a:pPr>
              <a:t>3</a:t>
            </a:fld>
            <a:endParaRPr lang="en-GB"/>
          </a:p>
        </p:txBody>
      </p:sp>
      <p:sp>
        <p:nvSpPr>
          <p:cNvPr id="27650" name="Marcador de Posição de Conteúdo 2"/>
          <p:cNvSpPr>
            <a:spLocks noGrp="1"/>
          </p:cNvSpPr>
          <p:nvPr>
            <p:ph idx="1"/>
          </p:nvPr>
        </p:nvSpPr>
        <p:spPr>
          <a:xfrm>
            <a:off x="152991" y="3212976"/>
            <a:ext cx="8675688" cy="3024187"/>
          </a:xfrm>
        </p:spPr>
        <p:txBody>
          <a:bodyPr/>
          <a:lstStyle/>
          <a:p>
            <a:pPr algn="just" eaLnBrk="1" hangingPunct="1">
              <a:buFontTx/>
              <a:buNone/>
            </a:pPr>
            <a:endParaRPr lang="en-US" dirty="0" smtClean="0">
              <a:cs typeface="Tahoma" pitchFamily="34" charset="0"/>
            </a:endParaRPr>
          </a:p>
          <a:p>
            <a:pPr algn="just" eaLnBrk="1" hangingPunct="1">
              <a:buFontTx/>
              <a:buNone/>
            </a:pPr>
            <a:endParaRPr lang="en-US" sz="2800" b="1" dirty="0" smtClean="0">
              <a:cs typeface="Tahoma" pitchFamily="34" charset="0"/>
            </a:endParaRPr>
          </a:p>
          <a:p>
            <a:pPr algn="just" eaLnBrk="1" hangingPunct="1">
              <a:buFontTx/>
              <a:buNone/>
            </a:pPr>
            <a:r>
              <a:rPr lang="en-US" sz="2800" b="1" dirty="0" smtClean="0">
                <a:cs typeface="Tahoma" pitchFamily="34" charset="0"/>
              </a:rPr>
              <a:t>   </a:t>
            </a:r>
          </a:p>
          <a:p>
            <a:pPr algn="just" eaLnBrk="1" hangingPunct="1">
              <a:buFontTx/>
              <a:buNone/>
            </a:pPr>
            <a:r>
              <a:rPr lang="en-US" sz="2800" b="1" dirty="0" smtClean="0">
                <a:cs typeface="Tahoma" pitchFamily="34" charset="0"/>
              </a:rPr>
              <a:t>	</a:t>
            </a:r>
            <a:endParaRPr lang="pt-PT" sz="2800" b="1" dirty="0" smtClean="0">
              <a:cs typeface="Tahoma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868144" y="3140968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dirty="0" smtClean="0"/>
              <a:t>Diagnóstico da demência</a:t>
            </a:r>
            <a:endParaRPr lang="pt-PT" b="1" dirty="0"/>
          </a:p>
        </p:txBody>
      </p:sp>
      <p:cxnSp>
        <p:nvCxnSpPr>
          <p:cNvPr id="7" name="Conexão recta unidireccional 10"/>
          <p:cNvCxnSpPr/>
          <p:nvPr/>
        </p:nvCxnSpPr>
        <p:spPr>
          <a:xfrm rot="5400000">
            <a:off x="6983474" y="3969060"/>
            <a:ext cx="36004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6012160" y="4141529"/>
            <a:ext cx="24482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dirty="0" smtClean="0"/>
              <a:t>Requer acção entre a pessoa idosa  e o </a:t>
            </a:r>
            <a:r>
              <a:rPr lang="pt-PT" b="1" u="sng" dirty="0" smtClean="0"/>
              <a:t>cuidador</a:t>
            </a:r>
            <a:endParaRPr lang="pt-PT" b="1" u="sng" dirty="0"/>
          </a:p>
        </p:txBody>
      </p:sp>
      <p:cxnSp>
        <p:nvCxnSpPr>
          <p:cNvPr id="9" name="Conexão recta unidireccional 14"/>
          <p:cNvCxnSpPr/>
          <p:nvPr/>
        </p:nvCxnSpPr>
        <p:spPr>
          <a:xfrm rot="5400000">
            <a:off x="6983871" y="5408823"/>
            <a:ext cx="504056" cy="79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ixaDeTexto 9"/>
          <p:cNvSpPr txBox="1"/>
          <p:nvPr/>
        </p:nvSpPr>
        <p:spPr>
          <a:xfrm>
            <a:off x="6012160" y="5661248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dirty="0" smtClean="0"/>
              <a:t>Maioritariamente cuidador familiar</a:t>
            </a:r>
            <a:endParaRPr lang="pt-PT" b="1" u="sng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107504" y="6453336"/>
            <a:ext cx="51845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400" dirty="0" smtClean="0"/>
              <a:t>Caldas, 2003; Dinis, 2007; Gomes, 2009; </a:t>
            </a:r>
            <a:r>
              <a:rPr lang="pt-PT" sz="1400" dirty="0" err="1" smtClean="0"/>
              <a:t>Meleis</a:t>
            </a:r>
            <a:r>
              <a:rPr lang="pt-PT" sz="1400" dirty="0" smtClean="0"/>
              <a:t>, 2007</a:t>
            </a:r>
            <a:endParaRPr lang="pt-PT" sz="1400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3059832" y="5373216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dirty="0" smtClean="0"/>
              <a:t>Agente de saúde e parceiro de cuidados, requerendo orientação</a:t>
            </a:r>
            <a:endParaRPr lang="pt-PT" b="1" u="sng" dirty="0"/>
          </a:p>
        </p:txBody>
      </p:sp>
      <p:cxnSp>
        <p:nvCxnSpPr>
          <p:cNvPr id="13" name="Conexão recta unidireccional 20"/>
          <p:cNvCxnSpPr/>
          <p:nvPr/>
        </p:nvCxnSpPr>
        <p:spPr>
          <a:xfrm flipH="1">
            <a:off x="5580112" y="5229200"/>
            <a:ext cx="1008112" cy="57606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xão recta unidireccional 22"/>
          <p:cNvCxnSpPr/>
          <p:nvPr/>
        </p:nvCxnSpPr>
        <p:spPr>
          <a:xfrm flipH="1" flipV="1">
            <a:off x="5580112" y="5877272"/>
            <a:ext cx="648072" cy="3600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14"/>
          <p:cNvSpPr txBox="1"/>
          <p:nvPr/>
        </p:nvSpPr>
        <p:spPr>
          <a:xfrm>
            <a:off x="899592" y="4509120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dirty="0" smtClean="0"/>
              <a:t>Eis porque o </a:t>
            </a:r>
            <a:r>
              <a:rPr lang="pt-PT" b="1" dirty="0" smtClean="0"/>
              <a:t>Cuidado de Si </a:t>
            </a:r>
            <a:r>
              <a:rPr lang="pt-PT" dirty="0" smtClean="0"/>
              <a:t>é tão importante</a:t>
            </a:r>
            <a:endParaRPr lang="pt-PT" b="1" u="sng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539552" y="3501008"/>
            <a:ext cx="4248472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700" dirty="0" smtClean="0"/>
              <a:t>Cuidadores de pessoas idosas cuidam de si próprios e assumem o cuidado do outro: familiar idoso com demência</a:t>
            </a:r>
            <a:endParaRPr lang="pt-PT" sz="1700" b="1" u="sng" dirty="0"/>
          </a:p>
        </p:txBody>
      </p:sp>
      <p:cxnSp>
        <p:nvCxnSpPr>
          <p:cNvPr id="17" name="Conexão recta unidireccional 27"/>
          <p:cNvCxnSpPr/>
          <p:nvPr/>
        </p:nvCxnSpPr>
        <p:spPr>
          <a:xfrm rot="16200000" flipV="1">
            <a:off x="2699792" y="5445224"/>
            <a:ext cx="360040" cy="3600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Forma 31"/>
          <p:cNvCxnSpPr>
            <a:endCxn id="16" idx="1"/>
          </p:cNvCxnSpPr>
          <p:nvPr/>
        </p:nvCxnSpPr>
        <p:spPr>
          <a:xfrm rot="16200000" flipV="1">
            <a:off x="165221" y="4313922"/>
            <a:ext cx="1036711" cy="288047"/>
          </a:xfrm>
          <a:prstGeom prst="curvedConnector4">
            <a:avLst>
              <a:gd name="adj1" fmla="val 28847"/>
              <a:gd name="adj2" fmla="val 179362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xão recta unidireccional 27"/>
          <p:cNvCxnSpPr/>
          <p:nvPr/>
        </p:nvCxnSpPr>
        <p:spPr>
          <a:xfrm flipV="1">
            <a:off x="2699792" y="2924944"/>
            <a:ext cx="0" cy="50405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ixaDeTexto 20"/>
          <p:cNvSpPr txBox="1"/>
          <p:nvPr/>
        </p:nvSpPr>
        <p:spPr>
          <a:xfrm>
            <a:off x="827584" y="2060848"/>
            <a:ext cx="4824536" cy="707886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PT" sz="2000" dirty="0" smtClean="0">
                <a:solidFill>
                  <a:schemeClr val="bg1"/>
                </a:solidFill>
              </a:rPr>
              <a:t>Enfermeiro como facilitador da </a:t>
            </a:r>
            <a:r>
              <a:rPr lang="pt-PT" sz="2000" b="1" dirty="0" smtClean="0">
                <a:solidFill>
                  <a:schemeClr val="bg1"/>
                </a:solidFill>
              </a:rPr>
              <a:t>transição saúde/doença</a:t>
            </a:r>
            <a:r>
              <a:rPr lang="pt-PT" sz="2000" dirty="0" smtClean="0">
                <a:solidFill>
                  <a:schemeClr val="bg1"/>
                </a:solidFill>
              </a:rPr>
              <a:t> e </a:t>
            </a:r>
            <a:r>
              <a:rPr lang="pt-PT" sz="2000" b="1" dirty="0" smtClean="0">
                <a:solidFill>
                  <a:schemeClr val="bg1"/>
                </a:solidFill>
              </a:rPr>
              <a:t>parceiro de cuidados</a:t>
            </a:r>
            <a:endParaRPr lang="pt-PT" sz="2000" b="1" dirty="0">
              <a:solidFill>
                <a:schemeClr val="bg1"/>
              </a:solidFill>
            </a:endParaRPr>
          </a:p>
        </p:txBody>
      </p:sp>
      <p:sp>
        <p:nvSpPr>
          <p:cNvPr id="22" name="Marcador de Posição de Conteúdo 2"/>
          <p:cNvSpPr txBox="1">
            <a:spLocks/>
          </p:cNvSpPr>
          <p:nvPr/>
        </p:nvSpPr>
        <p:spPr bwMode="auto">
          <a:xfrm>
            <a:off x="0" y="908720"/>
            <a:ext cx="8229600" cy="504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3200" b="1" i="0" u="sng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FUNDAMENTAÇÃO DA PROBLEMÁTICA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PT" sz="32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PT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2" grpId="0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836613"/>
            <a:ext cx="8229600" cy="720179"/>
          </a:xfrm>
        </p:spPr>
        <p:txBody>
          <a:bodyPr/>
          <a:lstStyle/>
          <a:p>
            <a:pPr>
              <a:buNone/>
            </a:pPr>
            <a:r>
              <a:rPr lang="pt-PT" sz="3200" b="1" u="sng" dirty="0" smtClean="0"/>
              <a:t>METODOLOGIA</a:t>
            </a:r>
          </a:p>
          <a:p>
            <a:pPr>
              <a:buNone/>
            </a:pPr>
            <a:endParaRPr lang="pt-PT" sz="2800" dirty="0" smtClean="0"/>
          </a:p>
          <a:p>
            <a:pPr>
              <a:buNone/>
            </a:pPr>
            <a:endParaRPr lang="pt-PT" sz="2800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2016CB-C445-4646-9BAC-0CCD75FA55EB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0619231"/>
              </p:ext>
            </p:extLst>
          </p:nvPr>
        </p:nvGraphicFramePr>
        <p:xfrm>
          <a:off x="179512" y="1556792"/>
          <a:ext cx="8712968" cy="441960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871296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pt-PT" sz="1800" dirty="0" smtClean="0"/>
                    </a:p>
                    <a:p>
                      <a:pPr algn="ctr"/>
                      <a:r>
                        <a:rPr lang="pt-PT" sz="2000" dirty="0" smtClean="0"/>
                        <a:t>OBJECTIVOS</a:t>
                      </a:r>
                      <a:endParaRPr lang="pt-PT" sz="2000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pt-PT" dirty="0" smtClean="0"/>
                        <a:t>Conhecer a problemática da pessoa idosa com demência submetida a abuso pela família;</a:t>
                      </a:r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pt-PT" dirty="0" smtClean="0"/>
                        <a:t>Analisar a parceria como uma intervenção de enfermagem promotora do cuidado à pessoa idosa com demência e familiar cuidador;</a:t>
                      </a:r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pt-PT" dirty="0" smtClean="0"/>
                        <a:t>Desenvolver uma revisão sistemática da literatura para identificar uma escala de rastreio de abuso para familiares cuidadores de pessoas idosas com demência a quem perpetram abuso;</a:t>
                      </a:r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pt-PT" dirty="0" smtClean="0"/>
                        <a:t>Desenvolver um estudo analítico para identificar familiares cuidadores de pessoas idosas com demência que perpetram o abuso ou em risco de abuso;</a:t>
                      </a:r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pt-PT" dirty="0" smtClean="0"/>
                        <a:t>Implementar um modelo de intervenção em parceria com os familiares cuidadores da pessoa idosa com demência, de cariz educativo, fundamentalmente preventivo.</a:t>
                      </a:r>
                      <a:endParaRPr lang="pt-PT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2016CB-C445-4646-9BAC-0CCD75FA55EB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  <p:sp>
        <p:nvSpPr>
          <p:cNvPr id="5" name="Marcador de Posição de Conteúdo 2"/>
          <p:cNvSpPr>
            <a:spLocks noGrp="1"/>
          </p:cNvSpPr>
          <p:nvPr>
            <p:ph idx="1"/>
          </p:nvPr>
        </p:nvSpPr>
        <p:spPr>
          <a:xfrm>
            <a:off x="251520" y="332656"/>
            <a:ext cx="8229600" cy="936203"/>
          </a:xfrm>
        </p:spPr>
        <p:txBody>
          <a:bodyPr/>
          <a:lstStyle/>
          <a:p>
            <a:pPr>
              <a:buNone/>
            </a:pPr>
            <a:r>
              <a:rPr lang="pt-PT" sz="3200" b="1" u="sng" dirty="0" smtClean="0"/>
              <a:t>METODOLOGIA </a:t>
            </a:r>
          </a:p>
          <a:p>
            <a:pPr>
              <a:buNone/>
            </a:pPr>
            <a:r>
              <a:rPr lang="pt-PT" sz="3200" dirty="0" smtClean="0"/>
              <a:t>Desenho do estudo</a:t>
            </a:r>
          </a:p>
          <a:p>
            <a:pPr>
              <a:buNone/>
            </a:pPr>
            <a:endParaRPr lang="pt-PT" sz="3200" b="1" u="sng" dirty="0" smtClean="0"/>
          </a:p>
          <a:p>
            <a:pPr>
              <a:buNone/>
            </a:pPr>
            <a:endParaRPr lang="pt-PT" sz="2800" dirty="0" smtClean="0"/>
          </a:p>
          <a:p>
            <a:pPr>
              <a:buNone/>
            </a:pPr>
            <a:endParaRPr lang="pt-PT" sz="2800" dirty="0" smtClean="0"/>
          </a:p>
          <a:p>
            <a:pPr>
              <a:buNone/>
            </a:pPr>
            <a:endParaRPr lang="pt-PT" sz="2800" dirty="0"/>
          </a:p>
        </p:txBody>
      </p:sp>
      <p:sp>
        <p:nvSpPr>
          <p:cNvPr id="7" name="Arredondar Rectângulo de Canto do Mesmo Lado 6"/>
          <p:cNvSpPr/>
          <p:nvPr/>
        </p:nvSpPr>
        <p:spPr>
          <a:xfrm>
            <a:off x="4572000" y="1124744"/>
            <a:ext cx="4536504" cy="432048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400" b="1" dirty="0" smtClean="0"/>
              <a:t>1ª ETAPA</a:t>
            </a:r>
            <a:endParaRPr lang="pt-PT" sz="2400" b="1" dirty="0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50729875"/>
              </p:ext>
            </p:extLst>
          </p:nvPr>
        </p:nvGraphicFramePr>
        <p:xfrm>
          <a:off x="36512" y="1556792"/>
          <a:ext cx="9071992" cy="4608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5488"/>
                <a:gridCol w="4536504"/>
              </a:tblGrid>
              <a:tr h="725998">
                <a:tc>
                  <a:txBody>
                    <a:bodyPr/>
                    <a:lstStyle/>
                    <a:p>
                      <a:pPr algn="ctr"/>
                      <a:r>
                        <a:rPr lang="pt-PT" sz="2000" i="0" dirty="0" smtClean="0"/>
                        <a:t>Revisão Aprofundada</a:t>
                      </a:r>
                      <a:r>
                        <a:rPr lang="pt-PT" sz="2000" i="0" baseline="0" dirty="0" smtClean="0"/>
                        <a:t> </a:t>
                      </a:r>
                    </a:p>
                    <a:p>
                      <a:pPr algn="ctr"/>
                      <a:r>
                        <a:rPr lang="pt-PT" sz="2000" i="0" baseline="0" dirty="0" smtClean="0"/>
                        <a:t>da Literatura</a:t>
                      </a:r>
                      <a:endParaRPr lang="pt-PT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2000" i="0" dirty="0" smtClean="0"/>
                        <a:t>Sessão</a:t>
                      </a:r>
                      <a:r>
                        <a:rPr lang="pt-PT" sz="2000" i="0" baseline="0" dirty="0" smtClean="0"/>
                        <a:t> de Formação para Enfermeiros</a:t>
                      </a:r>
                      <a:endParaRPr lang="pt-PT" sz="2000" i="0" dirty="0"/>
                    </a:p>
                  </a:txBody>
                  <a:tcPr/>
                </a:tc>
              </a:tr>
              <a:tr h="3882514">
                <a:tc>
                  <a:txBody>
                    <a:bodyPr/>
                    <a:lstStyle/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pt-PT" sz="1800" b="0" baseline="0" dirty="0" smtClean="0"/>
                        <a:t>A  </a:t>
                      </a:r>
                      <a:r>
                        <a:rPr lang="pt-PT" sz="1800" b="1" baseline="0" dirty="0" smtClean="0"/>
                        <a:t>demência </a:t>
                      </a:r>
                      <a:r>
                        <a:rPr lang="pt-PT" sz="1800" b="0" baseline="0" dirty="0" smtClean="0"/>
                        <a:t>é um </a:t>
                      </a:r>
                      <a:r>
                        <a:rPr lang="pt-PT" sz="1800" b="1" baseline="0" dirty="0" smtClean="0"/>
                        <a:t>factor de risco </a:t>
                      </a:r>
                      <a:r>
                        <a:rPr lang="pt-PT" sz="1800" b="0" baseline="0" dirty="0" smtClean="0"/>
                        <a:t>para o abuso;</a:t>
                      </a:r>
                    </a:p>
                    <a:p>
                      <a:pPr marL="285750" indent="-285750" algn="just">
                        <a:buFont typeface="Wingdings" pitchFamily="2" charset="2"/>
                        <a:buChar char="ü"/>
                      </a:pPr>
                      <a:r>
                        <a:rPr lang="pt-PT" sz="1800" b="0" dirty="0" smtClean="0"/>
                        <a:t>O abuso à pessoa idosa é sub-referenciado;</a:t>
                      </a:r>
                    </a:p>
                    <a:p>
                      <a:pPr marL="285750" indent="-285750" algn="just">
                        <a:buFont typeface="Wingdings" pitchFamily="2" charset="2"/>
                        <a:buChar char="ü"/>
                      </a:pPr>
                      <a:r>
                        <a:rPr lang="pt-P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lang="pt-PT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sobrecarga do cuidador familiar </a:t>
                      </a:r>
                      <a:r>
                        <a:rPr lang="pt-P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é um</a:t>
                      </a:r>
                      <a:r>
                        <a:rPr lang="pt-PT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factor de risco para o abuso;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pt-PT" sz="1800" b="0" dirty="0" smtClean="0"/>
                        <a:t>O </a:t>
                      </a:r>
                      <a:r>
                        <a:rPr lang="pt-PT" sz="1800" b="1" baseline="0" dirty="0" smtClean="0"/>
                        <a:t>processo de parceria </a:t>
                      </a:r>
                      <a:r>
                        <a:rPr lang="pt-PT" sz="1800" b="0" baseline="0" dirty="0" smtClean="0"/>
                        <a:t>tem potencial para ser utilizado em situações de abuso, uma vez que permite a procura de estratégias em conjunto com a família.</a:t>
                      </a:r>
                    </a:p>
                    <a:p>
                      <a:pPr marL="285750" marR="0" lvl="0" indent="-28575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pt-PT" sz="1800" b="0" baseline="0" dirty="0" smtClean="0"/>
                        <a:t> </a:t>
                      </a:r>
                      <a:r>
                        <a:rPr kumimoji="0" lang="pt-PT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pt-PT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Holstege</a:t>
                      </a:r>
                      <a:r>
                        <a:rPr kumimoji="0" lang="pt-PT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&amp; </a:t>
                      </a:r>
                      <a:r>
                        <a:rPr kumimoji="0" lang="pt-PT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Holstege</a:t>
                      </a:r>
                      <a:r>
                        <a:rPr kumimoji="0" lang="pt-PT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 1997; </a:t>
                      </a:r>
                      <a:r>
                        <a:rPr kumimoji="0" lang="pt-PT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Quinn</a:t>
                      </a:r>
                      <a:r>
                        <a:rPr kumimoji="0" lang="pt-PT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&amp; </a:t>
                      </a:r>
                      <a:r>
                        <a:rPr kumimoji="0" lang="pt-PT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Tomita</a:t>
                      </a:r>
                      <a:r>
                        <a:rPr kumimoji="0" lang="pt-PT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 1997; </a:t>
                      </a:r>
                      <a:r>
                        <a:rPr kumimoji="0" lang="pt-PT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Gonçalvez</a:t>
                      </a:r>
                      <a:r>
                        <a:rPr kumimoji="0" lang="pt-PT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 2006; </a:t>
                      </a:r>
                      <a:r>
                        <a:rPr kumimoji="0" lang="pt-PT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Anthony</a:t>
                      </a:r>
                      <a:r>
                        <a:rPr kumimoji="0" lang="pt-PT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 2009, Gomes, 2009) 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endParaRPr lang="pt-PT" sz="2000" b="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pt-PT" sz="1800" b="0" baseline="0" dirty="0" smtClean="0"/>
                        <a:t>Sessão de formação realizada em Junho num serviço de Medicina de um hospital central de Lisboa;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pt-PT" sz="1800" b="0" baseline="0" dirty="0" smtClean="0"/>
                        <a:t>Os profissionais de saúde necessitam de um maior treino para saber lidar com o abuso a idosos;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pt-PT" sz="1800" b="0" baseline="0" dirty="0" smtClean="0"/>
                        <a:t>O</a:t>
                      </a:r>
                      <a:r>
                        <a:rPr lang="pt-PT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enfermeiro é um dos profissionais mais capacitados</a:t>
                      </a:r>
                      <a:r>
                        <a:rPr lang="pt-PT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PT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para lidar com o abuso de idosos.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pt-PT" sz="12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indent="-28575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pt-PT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pt-PT" sz="12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Holstege</a:t>
                      </a:r>
                      <a:r>
                        <a:rPr lang="pt-PT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&amp; </a:t>
                      </a:r>
                      <a:r>
                        <a:rPr lang="pt-PT" sz="12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Holstege</a:t>
                      </a:r>
                      <a:r>
                        <a:rPr lang="pt-PT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1997; </a:t>
                      </a:r>
                      <a:r>
                        <a:rPr lang="pt-PT" sz="12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Quinn</a:t>
                      </a:r>
                      <a:r>
                        <a:rPr lang="pt-PT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&amp; </a:t>
                      </a:r>
                      <a:r>
                        <a:rPr lang="pt-PT" sz="12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Tomita</a:t>
                      </a:r>
                      <a:r>
                        <a:rPr lang="pt-PT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1997; </a:t>
                      </a:r>
                      <a:r>
                        <a:rPr lang="pt-PT" sz="12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Gonçalvez</a:t>
                      </a:r>
                      <a:r>
                        <a:rPr lang="pt-PT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2006; </a:t>
                      </a:r>
                      <a:r>
                        <a:rPr lang="pt-PT" sz="12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Anthony</a:t>
                      </a:r>
                      <a:r>
                        <a:rPr lang="pt-PT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2009, Gomes, 2009) </a:t>
                      </a:r>
                    </a:p>
                    <a:p>
                      <a:pPr marL="285750" marR="0" indent="-28575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pt-PT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pt-PT" sz="1200" b="0" baseline="0" dirty="0" err="1" smtClean="0"/>
                        <a:t>Perel-Levin</a:t>
                      </a:r>
                      <a:r>
                        <a:rPr lang="pt-PT" sz="1200" b="0" baseline="0" dirty="0" smtClean="0"/>
                        <a:t>, 2008; </a:t>
                      </a:r>
                      <a:r>
                        <a:rPr lang="pt-PT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WHO, 2008 </a:t>
                      </a:r>
                      <a:r>
                        <a:rPr lang="pt-PT" sz="1200" b="0" baseline="0" dirty="0" smtClean="0"/>
                        <a:t>)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2016CB-C445-4646-9BAC-0CCD75FA55EB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  <p:sp>
        <p:nvSpPr>
          <p:cNvPr id="5" name="Marcador de Posição de Conteúdo 2"/>
          <p:cNvSpPr>
            <a:spLocks noGrp="1"/>
          </p:cNvSpPr>
          <p:nvPr>
            <p:ph idx="1"/>
          </p:nvPr>
        </p:nvSpPr>
        <p:spPr>
          <a:xfrm>
            <a:off x="251520" y="548680"/>
            <a:ext cx="8229600" cy="1152128"/>
          </a:xfrm>
        </p:spPr>
        <p:txBody>
          <a:bodyPr/>
          <a:lstStyle/>
          <a:p>
            <a:pPr>
              <a:buNone/>
            </a:pPr>
            <a:r>
              <a:rPr lang="pt-PT" sz="3200" b="1" u="sng" dirty="0" smtClean="0"/>
              <a:t>METODOLOGIA</a:t>
            </a:r>
          </a:p>
          <a:p>
            <a:pPr>
              <a:buNone/>
            </a:pPr>
            <a:r>
              <a:rPr lang="pt-PT" sz="2800" dirty="0" smtClean="0"/>
              <a:t>Desenho do estudo</a:t>
            </a:r>
          </a:p>
          <a:p>
            <a:pPr>
              <a:buNone/>
            </a:pPr>
            <a:endParaRPr lang="pt-PT" sz="2800" dirty="0" smtClean="0"/>
          </a:p>
        </p:txBody>
      </p:sp>
      <p:sp>
        <p:nvSpPr>
          <p:cNvPr id="6" name="Arredondar Rectângulo de Canto do Mesmo Lado 5"/>
          <p:cNvSpPr/>
          <p:nvPr/>
        </p:nvSpPr>
        <p:spPr>
          <a:xfrm>
            <a:off x="4067944" y="1628800"/>
            <a:ext cx="4536504" cy="432048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400" b="1" dirty="0" smtClean="0"/>
              <a:t>2ª ETAPA</a:t>
            </a:r>
            <a:endParaRPr lang="pt-PT" sz="2400" b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3563888" y="2012647"/>
            <a:ext cx="5472608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PT" dirty="0" smtClean="0"/>
              <a:t>Revisão Sistemática da Literatura para </a:t>
            </a:r>
          </a:p>
          <a:p>
            <a:pPr algn="ctr"/>
            <a:r>
              <a:rPr lang="pt-PT" u="sng" dirty="0" smtClean="0"/>
              <a:t>identificar</a:t>
            </a:r>
            <a:r>
              <a:rPr lang="pt-PT" dirty="0" smtClean="0"/>
              <a:t> uma </a:t>
            </a:r>
            <a:r>
              <a:rPr lang="pt-PT" u="sng" dirty="0" smtClean="0"/>
              <a:t>escala de avaliação de abuso </a:t>
            </a:r>
            <a:r>
              <a:rPr lang="pt-PT" dirty="0" smtClean="0"/>
              <a:t>para familiares cuidadores de pessoas idosas com demência a quem perpetram abuso.</a:t>
            </a:r>
            <a:endParaRPr lang="pt-PT" dirty="0"/>
          </a:p>
        </p:txBody>
      </p:sp>
      <p:cxnSp>
        <p:nvCxnSpPr>
          <p:cNvPr id="9" name="Conexão recta unidireccional 8"/>
          <p:cNvCxnSpPr>
            <a:stCxn id="7" idx="1"/>
          </p:cNvCxnSpPr>
          <p:nvPr/>
        </p:nvCxnSpPr>
        <p:spPr>
          <a:xfrm flipH="1" flipV="1">
            <a:off x="2195736" y="2204864"/>
            <a:ext cx="1368152" cy="4079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xão recta unidireccional 10"/>
          <p:cNvCxnSpPr/>
          <p:nvPr/>
        </p:nvCxnSpPr>
        <p:spPr>
          <a:xfrm flipH="1">
            <a:off x="2843808" y="3212976"/>
            <a:ext cx="720080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xão recta unidireccional 14"/>
          <p:cNvCxnSpPr/>
          <p:nvPr/>
        </p:nvCxnSpPr>
        <p:spPr>
          <a:xfrm>
            <a:off x="5220072" y="3284984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xão recta unidireccional 16"/>
          <p:cNvCxnSpPr/>
          <p:nvPr/>
        </p:nvCxnSpPr>
        <p:spPr>
          <a:xfrm>
            <a:off x="8100392" y="3356992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aixaDeTexto 18"/>
          <p:cNvSpPr txBox="1"/>
          <p:nvPr/>
        </p:nvSpPr>
        <p:spPr>
          <a:xfrm>
            <a:off x="395536" y="1778620"/>
            <a:ext cx="1728192" cy="215443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PT" dirty="0" smtClean="0"/>
              <a:t>Questão de Investigação</a:t>
            </a:r>
            <a:endParaRPr lang="pt-PT" dirty="0"/>
          </a:p>
          <a:p>
            <a:pPr algn="ctr"/>
            <a:r>
              <a:rPr lang="pt-PT" sz="1400" dirty="0"/>
              <a:t>Qual a escala adequada de </a:t>
            </a:r>
            <a:r>
              <a:rPr lang="pt-PT" sz="1400" dirty="0" smtClean="0"/>
              <a:t>rastreio </a:t>
            </a:r>
            <a:r>
              <a:rPr lang="pt-PT" sz="1400" dirty="0"/>
              <a:t>de abuso para familiares cuidadores de pessoas idosas com demência? 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971600" y="4149080"/>
            <a:ext cx="1728192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PT" dirty="0" smtClean="0"/>
              <a:t>Selecção de Estudos</a:t>
            </a:r>
            <a:endParaRPr lang="pt-PT" dirty="0"/>
          </a:p>
        </p:txBody>
      </p:sp>
      <p:sp>
        <p:nvSpPr>
          <p:cNvPr id="23" name="CaixaDeTexto 22"/>
          <p:cNvSpPr txBox="1"/>
          <p:nvPr/>
        </p:nvSpPr>
        <p:spPr>
          <a:xfrm>
            <a:off x="683568" y="4781470"/>
            <a:ext cx="2232248" cy="166199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PT" sz="16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Critério de Exclusão:</a:t>
            </a:r>
          </a:p>
          <a:p>
            <a:pPr algn="ctr"/>
            <a:r>
              <a:rPr lang="pt-PT" sz="1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Que um dos pontos avaliados na escala seja alterações de comportamento/ diminuição das capacidades mentais</a:t>
            </a:r>
            <a:r>
              <a:rPr lang="pt-PT" sz="16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lang="pt-PT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4499992" y="4077072"/>
            <a:ext cx="1728192" cy="258532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PT" dirty="0" smtClean="0"/>
              <a:t>Colheita e análise dos dados</a:t>
            </a:r>
          </a:p>
          <a:p>
            <a:pPr algn="ctr"/>
            <a:endParaRPr lang="pt-PT" dirty="0" smtClean="0"/>
          </a:p>
          <a:p>
            <a:pPr algn="ctr">
              <a:buFont typeface="Wingdings" pitchFamily="2" charset="2"/>
              <a:buChar char="ü"/>
            </a:pPr>
            <a:r>
              <a:rPr lang="pt-PT" dirty="0" smtClean="0"/>
              <a:t> Estudos primários</a:t>
            </a:r>
          </a:p>
          <a:p>
            <a:pPr algn="ctr">
              <a:buFont typeface="Wingdings" pitchFamily="2" charset="2"/>
              <a:buChar char="ü"/>
            </a:pPr>
            <a:r>
              <a:rPr lang="pt-PT" dirty="0" smtClean="0"/>
              <a:t> </a:t>
            </a:r>
            <a:r>
              <a:rPr lang="pt-PT" dirty="0" err="1" smtClean="0"/>
              <a:t>Metanálise</a:t>
            </a:r>
            <a:r>
              <a:rPr lang="pt-PT" dirty="0" smtClean="0"/>
              <a:t>/ </a:t>
            </a:r>
            <a:r>
              <a:rPr lang="pt-PT" dirty="0" err="1" smtClean="0"/>
              <a:t>Metassíntese</a:t>
            </a:r>
            <a:endParaRPr lang="pt-PT" dirty="0" smtClean="0"/>
          </a:p>
          <a:p>
            <a:pPr algn="ctr">
              <a:buFont typeface="Wingdings" pitchFamily="2" charset="2"/>
              <a:buChar char="ü"/>
            </a:pPr>
            <a:endParaRPr lang="pt-PT" dirty="0" smtClean="0"/>
          </a:p>
        </p:txBody>
      </p:sp>
      <p:sp>
        <p:nvSpPr>
          <p:cNvPr id="27" name="Seta para baixo 26"/>
          <p:cNvSpPr/>
          <p:nvPr/>
        </p:nvSpPr>
        <p:spPr>
          <a:xfrm>
            <a:off x="5292080" y="4941168"/>
            <a:ext cx="216024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3" name="CaixaDeTexto 32"/>
          <p:cNvSpPr txBox="1"/>
          <p:nvPr/>
        </p:nvSpPr>
        <p:spPr>
          <a:xfrm>
            <a:off x="7236296" y="4149080"/>
            <a:ext cx="1728192" cy="166199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PT" dirty="0" smtClean="0"/>
              <a:t>Publicação dos resultados no</a:t>
            </a:r>
          </a:p>
          <a:p>
            <a:pPr algn="ctr"/>
            <a:r>
              <a:rPr lang="pt-PT" sz="1600" b="1" dirty="0" smtClean="0"/>
              <a:t>“</a:t>
            </a:r>
            <a:r>
              <a:rPr lang="pt-PT" sz="1600" b="1" dirty="0" err="1" smtClean="0"/>
              <a:t>Journal</a:t>
            </a:r>
            <a:r>
              <a:rPr lang="pt-PT" sz="1600" b="1" dirty="0" smtClean="0"/>
              <a:t> </a:t>
            </a:r>
            <a:r>
              <a:rPr lang="pt-PT" sz="1600" b="1" dirty="0" err="1" smtClean="0"/>
              <a:t>of</a:t>
            </a:r>
            <a:r>
              <a:rPr lang="pt-PT" sz="1600" b="1" dirty="0" smtClean="0"/>
              <a:t> </a:t>
            </a:r>
            <a:r>
              <a:rPr lang="pt-PT" sz="1600" b="1" dirty="0" err="1" smtClean="0"/>
              <a:t>US-China</a:t>
            </a:r>
            <a:r>
              <a:rPr lang="pt-PT" sz="1600" b="1" dirty="0" smtClean="0"/>
              <a:t> </a:t>
            </a:r>
            <a:r>
              <a:rPr lang="pt-PT" sz="1600" b="1" dirty="0" err="1" smtClean="0"/>
              <a:t>Medical</a:t>
            </a:r>
            <a:r>
              <a:rPr lang="pt-PT" sz="1600" b="1" dirty="0" smtClean="0"/>
              <a:t> </a:t>
            </a:r>
            <a:r>
              <a:rPr lang="pt-PT" sz="1600" b="1" dirty="0" err="1" smtClean="0"/>
              <a:t>Science</a:t>
            </a:r>
            <a:r>
              <a:rPr lang="pt-PT" sz="1600" b="1" dirty="0" smtClean="0"/>
              <a:t>, USA”</a:t>
            </a:r>
            <a:endParaRPr lang="pt-PT" sz="16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2016CB-C445-4646-9BAC-0CCD75FA55EB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  <p:sp>
        <p:nvSpPr>
          <p:cNvPr id="7" name="Marcador de Posição de Conteúdo 2"/>
          <p:cNvSpPr txBox="1">
            <a:spLocks/>
          </p:cNvSpPr>
          <p:nvPr/>
        </p:nvSpPr>
        <p:spPr bwMode="auto">
          <a:xfrm>
            <a:off x="251520" y="548680"/>
            <a:ext cx="8229600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3200" b="1" i="0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METODOLOGIA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Desenho do estudo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PT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Arredondar Rectângulo de Canto do Mesmo Lado 7"/>
          <p:cNvSpPr/>
          <p:nvPr/>
        </p:nvSpPr>
        <p:spPr>
          <a:xfrm>
            <a:off x="4283968" y="1196752"/>
            <a:ext cx="4536504" cy="432048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400" b="1" dirty="0" smtClean="0"/>
              <a:t>3ª ETAPA</a:t>
            </a:r>
            <a:endParaRPr lang="pt-PT" sz="2400" b="1" dirty="0"/>
          </a:p>
        </p:txBody>
      </p:sp>
      <p:graphicFrame>
        <p:nvGraphicFramePr>
          <p:cNvPr id="11" name="Diagrama 10"/>
          <p:cNvGraphicFramePr/>
          <p:nvPr>
            <p:extLst>
              <p:ext uri="{D42A27DB-BD31-4B8C-83A1-F6EECF244321}">
                <p14:modId xmlns:p14="http://schemas.microsoft.com/office/powerpoint/2010/main" xmlns="" val="3450248450"/>
              </p:ext>
            </p:extLst>
          </p:nvPr>
        </p:nvGraphicFramePr>
        <p:xfrm>
          <a:off x="467544" y="1772816"/>
          <a:ext cx="8136904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2016CB-C445-4646-9BAC-0CCD75FA55EB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  <p:sp>
        <p:nvSpPr>
          <p:cNvPr id="6" name="Marcador de Posição de Conteúdo 2"/>
          <p:cNvSpPr txBox="1">
            <a:spLocks/>
          </p:cNvSpPr>
          <p:nvPr/>
        </p:nvSpPr>
        <p:spPr bwMode="auto">
          <a:xfrm>
            <a:off x="251520" y="548680"/>
            <a:ext cx="8229600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3200" b="1" i="0" u="sng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METODOLOGIA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Desenho do estudo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PT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Arredondar Rectângulo de Canto do Mesmo Lado 7"/>
          <p:cNvSpPr/>
          <p:nvPr/>
        </p:nvSpPr>
        <p:spPr>
          <a:xfrm>
            <a:off x="4283968" y="1196752"/>
            <a:ext cx="4536504" cy="432048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400" b="1" dirty="0" smtClean="0"/>
              <a:t>4ª ETAPA</a:t>
            </a:r>
            <a:endParaRPr lang="pt-PT" sz="2400" b="1" dirty="0"/>
          </a:p>
        </p:txBody>
      </p:sp>
      <p:sp>
        <p:nvSpPr>
          <p:cNvPr id="9" name="CaixaDeTexto 8"/>
          <p:cNvSpPr txBox="1"/>
          <p:nvPr/>
        </p:nvSpPr>
        <p:spPr>
          <a:xfrm>
            <a:off x="1835696" y="2132856"/>
            <a:ext cx="5040560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PT" sz="2000" dirty="0" smtClean="0"/>
              <a:t>Aplicação da escala seleccionada e validada a cuidadores familiares de pessoas idosas com demência </a:t>
            </a:r>
            <a:endParaRPr lang="pt-PT" sz="2000" dirty="0"/>
          </a:p>
        </p:txBody>
      </p:sp>
      <p:cxnSp>
        <p:nvCxnSpPr>
          <p:cNvPr id="11" name="Conexão recta unidireccional 10"/>
          <p:cNvCxnSpPr/>
          <p:nvPr/>
        </p:nvCxnSpPr>
        <p:spPr>
          <a:xfrm>
            <a:off x="2411760" y="3212976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xão recta unidireccional 11"/>
          <p:cNvCxnSpPr/>
          <p:nvPr/>
        </p:nvCxnSpPr>
        <p:spPr>
          <a:xfrm>
            <a:off x="6228184" y="3212976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971600" y="3573016"/>
            <a:ext cx="2952328" cy="1872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/>
              <a:t>Aplicação do </a:t>
            </a:r>
          </a:p>
          <a:p>
            <a:pPr algn="ctr"/>
            <a:r>
              <a:rPr lang="pt-PT" i="1" dirty="0" smtClean="0"/>
              <a:t>Mini Mental </a:t>
            </a:r>
            <a:r>
              <a:rPr lang="pt-PT" i="1" dirty="0" err="1" smtClean="0"/>
              <a:t>State</a:t>
            </a:r>
            <a:r>
              <a:rPr lang="pt-PT" i="1" dirty="0" smtClean="0"/>
              <a:t> </a:t>
            </a:r>
            <a:r>
              <a:rPr lang="pt-PT" i="1" dirty="0" err="1" smtClean="0"/>
              <a:t>Examination</a:t>
            </a:r>
            <a:endParaRPr lang="pt-PT" dirty="0"/>
          </a:p>
        </p:txBody>
      </p:sp>
      <p:sp>
        <p:nvSpPr>
          <p:cNvPr id="14" name="Oval 13"/>
          <p:cNvSpPr/>
          <p:nvPr/>
        </p:nvSpPr>
        <p:spPr>
          <a:xfrm>
            <a:off x="4788024" y="3573016"/>
            <a:ext cx="3096344" cy="22322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/>
              <a:t>Utentes inscritos no Programa de Cuidados Continuados de um Centro de Saúde da ARS de Lisboa e Vale do Tejo.</a:t>
            </a:r>
            <a:endParaRPr lang="pt-PT" dirty="0"/>
          </a:p>
        </p:txBody>
      </p:sp>
      <p:cxnSp>
        <p:nvCxnSpPr>
          <p:cNvPr id="20" name="Conexão recta unidireccional 19"/>
          <p:cNvCxnSpPr/>
          <p:nvPr/>
        </p:nvCxnSpPr>
        <p:spPr>
          <a:xfrm>
            <a:off x="2555776" y="5517232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haveta à direita 22"/>
          <p:cNvSpPr/>
          <p:nvPr/>
        </p:nvSpPr>
        <p:spPr>
          <a:xfrm rot="5400000">
            <a:off x="3959932" y="5039888"/>
            <a:ext cx="720080" cy="151216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4" name="CaixaDeTexto 23"/>
          <p:cNvSpPr txBox="1"/>
          <p:nvPr/>
        </p:nvSpPr>
        <p:spPr>
          <a:xfrm>
            <a:off x="2915816" y="6228020"/>
            <a:ext cx="2952328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PT" dirty="0" smtClean="0"/>
              <a:t>Rastreio do Abuso</a:t>
            </a:r>
            <a:endParaRPr lang="pt-PT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2016CB-C445-4646-9BAC-0CCD75FA55EB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  <p:sp>
        <p:nvSpPr>
          <p:cNvPr id="7" name="Marcador de Posição de Conteúdo 2"/>
          <p:cNvSpPr>
            <a:spLocks noGrp="1"/>
          </p:cNvSpPr>
          <p:nvPr>
            <p:ph idx="1"/>
          </p:nvPr>
        </p:nvSpPr>
        <p:spPr>
          <a:xfrm>
            <a:off x="251520" y="548680"/>
            <a:ext cx="8229600" cy="1152128"/>
          </a:xfrm>
        </p:spPr>
        <p:txBody>
          <a:bodyPr/>
          <a:lstStyle/>
          <a:p>
            <a:pPr>
              <a:buNone/>
            </a:pPr>
            <a:r>
              <a:rPr lang="pt-PT" sz="3200" b="1" u="sng" dirty="0" smtClean="0"/>
              <a:t>METODOLOGIA</a:t>
            </a:r>
          </a:p>
          <a:p>
            <a:pPr>
              <a:buNone/>
            </a:pPr>
            <a:r>
              <a:rPr lang="pt-PT" sz="2800" dirty="0" smtClean="0"/>
              <a:t>Desenho do estudo</a:t>
            </a:r>
          </a:p>
          <a:p>
            <a:pPr>
              <a:buNone/>
            </a:pPr>
            <a:endParaRPr lang="pt-PT" sz="2800" dirty="0" smtClean="0"/>
          </a:p>
        </p:txBody>
      </p:sp>
      <p:sp>
        <p:nvSpPr>
          <p:cNvPr id="8" name="Arredondar Rectângulo de Canto do Mesmo Lado 7"/>
          <p:cNvSpPr/>
          <p:nvPr/>
        </p:nvSpPr>
        <p:spPr>
          <a:xfrm>
            <a:off x="4283968" y="1196752"/>
            <a:ext cx="4536504" cy="432048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400" b="1" dirty="0" smtClean="0"/>
              <a:t>5ª ETAPA</a:t>
            </a:r>
            <a:endParaRPr lang="pt-PT" sz="2400" b="1" dirty="0"/>
          </a:p>
        </p:txBody>
      </p:sp>
      <p:cxnSp>
        <p:nvCxnSpPr>
          <p:cNvPr id="11" name="Conexão recta unidireccional 10"/>
          <p:cNvCxnSpPr/>
          <p:nvPr/>
        </p:nvCxnSpPr>
        <p:spPr>
          <a:xfrm>
            <a:off x="2051720" y="3501008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entágono 11"/>
          <p:cNvSpPr/>
          <p:nvPr/>
        </p:nvSpPr>
        <p:spPr>
          <a:xfrm>
            <a:off x="323528" y="4221088"/>
            <a:ext cx="2592288" cy="1296144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 dirty="0" smtClean="0"/>
          </a:p>
          <a:p>
            <a:pPr algn="ctr"/>
            <a:r>
              <a:rPr lang="pt-PT" dirty="0" smtClean="0"/>
              <a:t>5 Etapas para a Promoção do Cuidado de Si</a:t>
            </a:r>
          </a:p>
          <a:p>
            <a:pPr algn="ctr"/>
            <a:endParaRPr lang="pt-PT" dirty="0"/>
          </a:p>
        </p:txBody>
      </p:sp>
      <p:sp>
        <p:nvSpPr>
          <p:cNvPr id="13" name="Rectângulo arredondado 12"/>
          <p:cNvSpPr/>
          <p:nvPr/>
        </p:nvSpPr>
        <p:spPr>
          <a:xfrm>
            <a:off x="5940152" y="3429000"/>
            <a:ext cx="2736304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/>
              <a:t>Visitas domiciliárias do serviço de Cuidados Continuados</a:t>
            </a:r>
            <a:endParaRPr lang="pt-PT" dirty="0"/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 rot="10800000" flipV="1">
            <a:off x="2987824" y="4149080"/>
            <a:ext cx="3347864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lang="pt-PT" dirty="0" smtClean="0">
                <a:ea typeface="Calibri" pitchFamily="34" charset="0"/>
                <a:cs typeface="Arial" pitchFamily="34" charset="0"/>
              </a:rPr>
              <a:t> R</a:t>
            </a:r>
            <a:r>
              <a:rPr kumimoji="0" lang="pt-P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evelar-se</a:t>
            </a:r>
          </a:p>
          <a:p>
            <a:pPr marL="0" marR="0" lvl="0" indent="1809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lang="pt-PT" dirty="0" smtClean="0">
                <a:ea typeface="Calibri" pitchFamily="34" charset="0"/>
                <a:cs typeface="Arial" pitchFamily="34" charset="0"/>
              </a:rPr>
              <a:t> E</a:t>
            </a:r>
            <a:r>
              <a:rPr kumimoji="0" lang="pt-P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nvolver-se</a:t>
            </a:r>
          </a:p>
          <a:p>
            <a:pPr marL="0" marR="0" lvl="0" indent="1809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lang="pt-PT" dirty="0" smtClean="0">
                <a:ea typeface="Calibri" pitchFamily="34" charset="0"/>
                <a:cs typeface="Arial" pitchFamily="34" charset="0"/>
              </a:rPr>
              <a:t> C</a:t>
            </a:r>
            <a:r>
              <a:rPr kumimoji="0" lang="pt-P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apacitar ou possibilitar;</a:t>
            </a:r>
          </a:p>
          <a:p>
            <a:pPr marL="0" marR="0" lvl="0" indent="1809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pt-P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 Comprometer-se; </a:t>
            </a:r>
          </a:p>
          <a:p>
            <a:pPr marL="0" marR="0" lvl="0" indent="1809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pt-P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 Assegurar o controlo de Si ou assegurar o Cuidado do Outro.  </a:t>
            </a:r>
            <a:endParaRPr kumimoji="0" lang="pt-P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4" name="Seta curvada para baixo 13"/>
          <p:cNvSpPr/>
          <p:nvPr/>
        </p:nvSpPr>
        <p:spPr>
          <a:xfrm rot="2332924">
            <a:off x="5710412" y="2380289"/>
            <a:ext cx="1067929" cy="792088"/>
          </a:xfrm>
          <a:prstGeom prst="curvedDownArrow">
            <a:avLst>
              <a:gd name="adj1" fmla="val 25000"/>
              <a:gd name="adj2" fmla="val 50000"/>
              <a:gd name="adj3" fmla="val 2943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chemeClr val="tx1"/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683568" y="2132856"/>
            <a:ext cx="5040560" cy="163121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PT" sz="2000" dirty="0" smtClean="0"/>
              <a:t>Implementação de um modelo de intervenção em Parceria </a:t>
            </a:r>
            <a:r>
              <a:rPr lang="pt-PT" sz="2000" dirty="0" smtClean="0">
                <a:solidFill>
                  <a:schemeClr val="tx1"/>
                </a:solidFill>
              </a:rPr>
              <a:t>aos familiares  </a:t>
            </a:r>
            <a:r>
              <a:rPr lang="pt-PT" sz="2000" dirty="0" smtClean="0"/>
              <a:t>cuja classificação obtida na escala seleccionada evidencie risco de abuso ou abuso</a:t>
            </a:r>
            <a:endParaRPr lang="pt-PT" sz="2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m62-grey-green-technology">
  <a:themeElements>
    <a:clrScheme name="m62-grey-green-technology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800000"/>
      </a:accent1>
      <a:accent2>
        <a:srgbClr val="A8B214"/>
      </a:accent2>
      <a:accent3>
        <a:srgbClr val="FFFFFF"/>
      </a:accent3>
      <a:accent4>
        <a:srgbClr val="000000"/>
      </a:accent4>
      <a:accent5>
        <a:srgbClr val="C0AAAA"/>
      </a:accent5>
      <a:accent6>
        <a:srgbClr val="98A111"/>
      </a:accent6>
      <a:hlink>
        <a:srgbClr val="009999"/>
      </a:hlink>
      <a:folHlink>
        <a:srgbClr val="808080"/>
      </a:folHlink>
    </a:clrScheme>
    <a:fontScheme name="m62-grey-green-technolog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62-grey-green-technolog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grey-green-technolog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grey-green-technolog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grey-green-technolog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grey-green-technolog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grey-green-technolog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grey-green-technolog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grey-green-technolog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grey-green-technolog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grey-green-technolog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grey-green-technolog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grey-green-technolog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grey-green-technology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800000"/>
        </a:accent1>
        <a:accent2>
          <a:srgbClr val="A8B214"/>
        </a:accent2>
        <a:accent3>
          <a:srgbClr val="FFFFFF"/>
        </a:accent3>
        <a:accent4>
          <a:srgbClr val="000000"/>
        </a:accent4>
        <a:accent5>
          <a:srgbClr val="C0AAAA"/>
        </a:accent5>
        <a:accent6>
          <a:srgbClr val="98A111"/>
        </a:accent6>
        <a:hlink>
          <a:srgbClr val="0099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2179</TotalTime>
  <Words>2731</Words>
  <Application>Microsoft Office PowerPoint</Application>
  <PresentationFormat>On-screen Show (4:3)</PresentationFormat>
  <Paragraphs>273</Paragraphs>
  <Slides>16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1_m62-grey-green-technology</vt:lpstr>
      <vt:lpstr>Projecto para caracterização do abuso familiar à pessoa idosa com demência: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Rita</dc:creator>
  <cp:lastModifiedBy>Catarina Gonçalves</cp:lastModifiedBy>
  <cp:revision>231</cp:revision>
  <dcterms:modified xsi:type="dcterms:W3CDTF">2011-10-03T09:32:45Z</dcterms:modified>
</cp:coreProperties>
</file>